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3.xml" ContentType="application/vnd.openxmlformats-officedocument.theme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  <p:sldMasterId id="2147483698" r:id="rId2"/>
    <p:sldMasterId id="2147483721" r:id="rId3"/>
    <p:sldMasterId id="2147483733" r:id="rId4"/>
  </p:sldMasterIdLst>
  <p:notesMasterIdLst>
    <p:notesMasterId r:id="rId32"/>
  </p:notesMasterIdLst>
  <p:handoutMasterIdLst>
    <p:handoutMasterId r:id="rId33"/>
  </p:handoutMasterIdLst>
  <p:sldIdLst>
    <p:sldId id="510" r:id="rId5"/>
    <p:sldId id="547" r:id="rId6"/>
    <p:sldId id="548" r:id="rId7"/>
    <p:sldId id="511" r:id="rId8"/>
    <p:sldId id="533" r:id="rId9"/>
    <p:sldId id="528" r:id="rId10"/>
    <p:sldId id="529" r:id="rId11"/>
    <p:sldId id="530" r:id="rId12"/>
    <p:sldId id="534" r:id="rId13"/>
    <p:sldId id="515" r:id="rId14"/>
    <p:sldId id="514" r:id="rId15"/>
    <p:sldId id="535" r:id="rId16"/>
    <p:sldId id="517" r:id="rId17"/>
    <p:sldId id="518" r:id="rId18"/>
    <p:sldId id="519" r:id="rId19"/>
    <p:sldId id="520" r:id="rId20"/>
    <p:sldId id="521" r:id="rId21"/>
    <p:sldId id="549" r:id="rId22"/>
    <p:sldId id="550" r:id="rId23"/>
    <p:sldId id="542" r:id="rId24"/>
    <p:sldId id="537" r:id="rId25"/>
    <p:sldId id="522" r:id="rId26"/>
    <p:sldId id="546" r:id="rId27"/>
    <p:sldId id="545" r:id="rId28"/>
    <p:sldId id="538" r:id="rId29"/>
    <p:sldId id="524" r:id="rId30"/>
    <p:sldId id="525" r:id="rId31"/>
  </p:sldIdLst>
  <p:sldSz cx="9144000" cy="5143500" type="screen16x9"/>
  <p:notesSz cx="6810375" cy="9942513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orient="horz" pos="804">
          <p15:clr>
            <a:srgbClr val="A4A3A4"/>
          </p15:clr>
        </p15:guide>
        <p15:guide id="3" orient="horz" pos="2754">
          <p15:clr>
            <a:srgbClr val="A4A3A4"/>
          </p15:clr>
        </p15:guide>
        <p15:guide id="4" pos="204">
          <p15:clr>
            <a:srgbClr val="A4A3A4"/>
          </p15:clr>
        </p15:guide>
        <p15:guide id="5" pos="5556">
          <p15:clr>
            <a:srgbClr val="A4A3A4"/>
          </p15:clr>
        </p15:guide>
        <p15:guide id="6" pos="748">
          <p15:clr>
            <a:srgbClr val="A4A3A4"/>
          </p15:clr>
        </p15:guide>
        <p15:guide id="7" pos="5012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arjolaine.sala" initials="m" lastIdx="3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80"/>
    <a:srgbClr val="D2AF24"/>
    <a:srgbClr val="C9443E"/>
    <a:srgbClr val="87788B"/>
    <a:srgbClr val="6DCCBB"/>
    <a:srgbClr val="003E5C"/>
    <a:srgbClr val="FFFFFF"/>
    <a:srgbClr val="003366"/>
    <a:srgbClr val="66FF33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471" autoAdjust="0"/>
    <p:restoredTop sz="93381" autoAdjust="0"/>
  </p:normalViewPr>
  <p:slideViewPr>
    <p:cSldViewPr showGuides="1">
      <p:cViewPr varScale="1">
        <p:scale>
          <a:sx n="156" d="100"/>
          <a:sy n="156" d="100"/>
        </p:scale>
        <p:origin x="-312" y="-90"/>
      </p:cViewPr>
      <p:guideLst>
        <p:guide orient="horz" pos="1620"/>
        <p:guide orient="horz" pos="804"/>
        <p:guide orient="horz" pos="2754"/>
        <p:guide pos="204"/>
        <p:guide pos="5556"/>
        <p:guide pos="748"/>
        <p:guide pos="5012"/>
      </p:guideLst>
    </p:cSldViewPr>
  </p:slideViewPr>
  <p:outlineViewPr>
    <p:cViewPr>
      <p:scale>
        <a:sx n="33" d="100"/>
        <a:sy n="33" d="100"/>
      </p:scale>
      <p:origin x="0" y="43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oleObject" Target="file:///C:\Users\Ayaka\Desktop\heat%20stroke.xlsx" TargetMode="External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oleObject" Target="file:///C:\Users\Ayaka\Desktop\heat%20stroke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243459726911285"/>
                  <c:y val="0.17294072860611101"/>
                </c:manualLayout>
              </c:layout>
              <c:spPr>
                <a:solidFill>
                  <a:schemeClr val="accent4">
                    <a:alpha val="0"/>
                  </a:schemeClr>
                </a:solidFill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lang="ja-JP" sz="28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561405889774043"/>
                      <c:h val="0.10168029641305894"/>
                    </c:manualLayout>
                  </c15:layout>
                </c:ext>
              </c:extLst>
            </c:dLbl>
            <c:spPr>
              <a:solidFill>
                <a:schemeClr val="accent4">
                  <a:alpha val="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105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fatalities!$A$7:$A$14</c:f>
              <c:strCache>
                <c:ptCount val="8"/>
                <c:pt idx="0">
                  <c:v>Heat Stroke</c:v>
                </c:pt>
                <c:pt idx="1">
                  <c:v>Backovers</c:v>
                </c:pt>
                <c:pt idx="2">
                  <c:v>Vehicle in Motion</c:v>
                </c:pt>
                <c:pt idx="3">
                  <c:v>Fall from Vehicle</c:v>
                </c:pt>
                <c:pt idx="4">
                  <c:v>Drowing</c:v>
                </c:pt>
                <c:pt idx="5">
                  <c:v>Underage Driver</c:v>
                </c:pt>
                <c:pt idx="6">
                  <c:v>Frontovers</c:v>
                </c:pt>
                <c:pt idx="7">
                  <c:v>Others</c:v>
                </c:pt>
              </c:strCache>
            </c:strRef>
          </c:cat>
          <c:val>
            <c:numRef>
              <c:f>fatalities!$B$7:$B$14</c:f>
              <c:numCache>
                <c:formatCode>General</c:formatCode>
                <c:ptCount val="8"/>
                <c:pt idx="0">
                  <c:v>16</c:v>
                </c:pt>
                <c:pt idx="1">
                  <c:v>34</c:v>
                </c:pt>
                <c:pt idx="2">
                  <c:v>5</c:v>
                </c:pt>
                <c:pt idx="3">
                  <c:v>2</c:v>
                </c:pt>
                <c:pt idx="4">
                  <c:v>2</c:v>
                </c:pt>
                <c:pt idx="5">
                  <c:v>7</c:v>
                </c:pt>
                <c:pt idx="6">
                  <c:v>30</c:v>
                </c:pt>
                <c:pt idx="7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4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5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6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7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8"/>
            <c:bubble3D val="0"/>
            <c:spPr>
              <a:solidFill>
                <a:schemeClr val="accent2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>
                <c:manualLayout>
                  <c:x val="-0.12889634719018489"/>
                  <c:y val="0.15983496662313396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lang="ja-JP" sz="28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ja-JP" dirty="0" smtClean="0"/>
                      <a:t>24%</a:t>
                    </a:r>
                    <a:endParaRPr lang="en-US" altLang="ja-JP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0828596866124349"/>
                      <c:h val="0.17155821311184136"/>
                    </c:manualLayout>
                  </c15:layout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4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5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7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8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lang="ja-JP" sz="105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0"/>
              <c:showSerName val="0"/>
              <c:showPercent val="1"/>
              <c:showBubbleSize val="0"/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lang="ja-JP"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nonfatalities!$A$4:$A$12</c:f>
              <c:strCache>
                <c:ptCount val="9"/>
                <c:pt idx="0">
                  <c:v>Hot</c:v>
                </c:pt>
                <c:pt idx="1">
                  <c:v>Cold</c:v>
                </c:pt>
                <c:pt idx="2">
                  <c:v>Cartheft</c:v>
                </c:pt>
                <c:pt idx="3">
                  <c:v>Other</c:v>
                </c:pt>
                <c:pt idx="4">
                  <c:v>Backovers</c:v>
                </c:pt>
                <c:pt idx="5">
                  <c:v>Frontovers</c:v>
                </c:pt>
                <c:pt idx="6">
                  <c:v>Vehicle in Motion</c:v>
                </c:pt>
                <c:pt idx="7">
                  <c:v>Left Alone</c:v>
                </c:pt>
                <c:pt idx="8">
                  <c:v>Underage Driver</c:v>
                </c:pt>
              </c:strCache>
            </c:strRef>
          </c:cat>
          <c:val>
            <c:numRef>
              <c:f>nonfatalities!$B$4:$B$12</c:f>
              <c:numCache>
                <c:formatCode>General</c:formatCode>
                <c:ptCount val="9"/>
                <c:pt idx="0">
                  <c:v>24</c:v>
                </c:pt>
                <c:pt idx="1">
                  <c:v>7</c:v>
                </c:pt>
                <c:pt idx="2">
                  <c:v>7</c:v>
                </c:pt>
                <c:pt idx="3">
                  <c:v>6</c:v>
                </c:pt>
                <c:pt idx="4">
                  <c:v>13</c:v>
                </c:pt>
                <c:pt idx="5">
                  <c:v>13</c:v>
                </c:pt>
                <c:pt idx="6">
                  <c:v>5</c:v>
                </c:pt>
                <c:pt idx="7">
                  <c:v>19</c:v>
                </c:pt>
                <c:pt idx="8">
                  <c:v>6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ja-JP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57625" y="0"/>
            <a:ext cx="295116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A80BDB-C768-0B49-B1D1-07B46807959A}" type="datetimeFigureOut">
              <a:rPr lang="fr-FR" smtClean="0"/>
              <a:t>18/03/2016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57625" y="9444038"/>
            <a:ext cx="295116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FC10C4-173B-9947-9D27-4D7A6432AE78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1301030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57637" y="1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/>
          <a:lstStyle>
            <a:lvl1pPr algn="r">
              <a:defRPr sz="1200"/>
            </a:lvl1pPr>
          </a:lstStyle>
          <a:p>
            <a:fld id="{9ABBB101-BE51-40FE-8130-F6D718202824}" type="datetimeFigureOut">
              <a:rPr lang="fr-FR" smtClean="0"/>
              <a:pPr/>
              <a:t>18/03/2016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6225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9" tIns="45714" rIns="91429" bIns="45714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1038" y="4722695"/>
            <a:ext cx="5448300" cy="4474131"/>
          </a:xfrm>
          <a:prstGeom prst="rect">
            <a:avLst/>
          </a:prstGeom>
        </p:spPr>
        <p:txBody>
          <a:bodyPr vert="horz" lIns="91429" tIns="45714" rIns="91429" bIns="45714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43663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57637" y="9443663"/>
            <a:ext cx="2951163" cy="497126"/>
          </a:xfrm>
          <a:prstGeom prst="rect">
            <a:avLst/>
          </a:prstGeom>
        </p:spPr>
        <p:txBody>
          <a:bodyPr vert="horz" lIns="91429" tIns="45714" rIns="91429" bIns="45714" rtlCol="0" anchor="b"/>
          <a:lstStyle>
            <a:lvl1pPr algn="r">
              <a:defRPr sz="1200"/>
            </a:lvl1pPr>
          </a:lstStyle>
          <a:p>
            <a:fld id="{675FF2AE-FF4A-42B1-9BD3-B51E6D941A76}" type="slidenum">
              <a:rPr lang="fr-FR" smtClean="0"/>
              <a:pPr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502902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1.wdp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2.wdp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Relationship Id="rId4" Type="http://schemas.microsoft.com/office/2007/relationships/hdphoto" Target="../media/hdphoto3.wdp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Relationship Id="rId4" Type="http://schemas.microsoft.com/office/2007/relationships/hdphoto" Target="../media/hdphoto4.wdp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1.wdp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2.wdp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Relationship Id="rId4" Type="http://schemas.microsoft.com/office/2007/relationships/hdphoto" Target="../media/hdphoto3.wdp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Relationship Id="rId4" Type="http://schemas.microsoft.com/office/2007/relationships/hdphoto" Target="../media/hdphoto4.wdp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9.tiff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00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676654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787900" y="2668699"/>
            <a:ext cx="4032249" cy="792682"/>
          </a:xfrm>
        </p:spPr>
        <p:txBody>
          <a:bodyPr>
            <a:normAutofit/>
          </a:bodyPr>
          <a:lstStyle>
            <a:lvl1pPr marL="0" indent="0" algn="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4000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7512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rgbClr val="4D1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19664948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6B7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/>
          <a:srcRect b="694"/>
          <a:stretch>
            <a:fillRect/>
          </a:stretch>
        </p:blipFill>
        <p:spPr>
          <a:xfrm>
            <a:off x="0" y="0"/>
            <a:ext cx="9144000" cy="2576194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5876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rgbClr val="6B7E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548700349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1636428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 descr="0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7200" y="0"/>
            <a:ext cx="9157262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083461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039652460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(“Insertion” &gt; “En-tête et pied de page”)</a:t>
            </a:r>
            <a:endParaRPr lang="fr-FR"/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1452418461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(“Insertion” &gt; “En-tête et pied de page”)</a:t>
            </a:r>
            <a:endParaRPr lang="fr-FR"/>
          </a:p>
        </p:txBody>
      </p:sp>
      <p:pic>
        <p:nvPicPr>
          <p:cNvPr id="5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6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8030" y="1203560"/>
            <a:ext cx="344859" cy="52251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316800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4788030" y="1276350"/>
            <a:ext cx="316852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122166108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Titre de la présentation (“Insertion” &gt; “En-tête et pied de page”)</a:t>
            </a:r>
            <a:endParaRPr lang="fr-FR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58685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9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11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7425" y="1203560"/>
            <a:ext cx="344859" cy="52251"/>
          </a:xfrm>
          <a:prstGeom prst="rect">
            <a:avLst/>
          </a:prstGeom>
        </p:spPr>
      </p:pic>
      <p:pic>
        <p:nvPicPr>
          <p:cNvPr id="12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67400" y="1203560"/>
            <a:ext cx="344859" cy="52251"/>
          </a:xfrm>
          <a:prstGeom prst="rect">
            <a:avLst/>
          </a:prstGeom>
        </p:spPr>
      </p:pic>
      <p:sp>
        <p:nvSpPr>
          <p:cNvPr id="14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3527424" y="1276350"/>
            <a:ext cx="2088000" cy="3095625"/>
          </a:xfrm>
        </p:spPr>
        <p:txBody>
          <a:bodyPr/>
          <a:lstStyle>
            <a:lvl4pPr marL="360363" indent="-88900">
              <a:defRPr/>
            </a:lvl4pPr>
            <a:lvl5pPr marL="36036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6911294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6919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834060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681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0790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print"/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0074"/>
      </p:ext>
    </p:extLst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1818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5934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75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863385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2587413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622914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9" name="Image 8" descr="04.jp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7" r="168"/>
          <a:stretch>
            <a:fillRect/>
          </a:stretch>
        </p:blipFill>
        <p:spPr>
          <a:xfrm>
            <a:off x="0" y="-1"/>
            <a:ext cx="91440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6704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Cliquez sur l’icône au centre pour insérer un visuel </a:t>
            </a:r>
            <a:endParaRPr lang="fr-FR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594469472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ACB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03E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625"/>
                    </a14:imgEffect>
                    <a14:imgEffect>
                      <a14:saturation sat="31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682553"/>
      </p:ext>
    </p:extLst>
  </p:cSld>
  <p:clrMapOvr>
    <a:masterClrMapping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1" name="Image 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4" r="3685" b="21161"/>
          <a:stretch>
            <a:fillRect/>
          </a:stretch>
        </p:blipFill>
        <p:spPr bwMode="auto"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586910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E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694"/>
          <a:stretch>
            <a:fillRect/>
          </a:stretch>
        </p:blipFill>
        <p:spPr>
          <a:xfrm>
            <a:off x="0" y="0"/>
            <a:ext cx="9144000" cy="257619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921177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98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8" r="329"/>
          <a:stretch>
            <a:fillRect/>
          </a:stretch>
        </p:blipFill>
        <p:spPr>
          <a:xfrm>
            <a:off x="0" y="0"/>
            <a:ext cx="91440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25"/>
                    </a14:imgEffect>
                    <a14:imgEffect>
                      <a14:saturation sat="400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447301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 descr="09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7200" y="0"/>
            <a:ext cx="9157262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079713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4475218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419975541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>
              <a:solidFill>
                <a:srgbClr val="000000"/>
              </a:solidFill>
            </a:endParaRPr>
          </a:p>
        </p:txBody>
      </p:sp>
      <p:pic>
        <p:nvPicPr>
          <p:cNvPr id="5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6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8030" y="1203560"/>
            <a:ext cx="344859" cy="52251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316800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4788030" y="1276350"/>
            <a:ext cx="316852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353045730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>
              <a:solidFill>
                <a:srgbClr val="000000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58685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9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11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7425" y="1203560"/>
            <a:ext cx="344859" cy="52251"/>
          </a:xfrm>
          <a:prstGeom prst="rect">
            <a:avLst/>
          </a:prstGeom>
        </p:spPr>
      </p:pic>
      <p:pic>
        <p:nvPicPr>
          <p:cNvPr id="12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67400" y="1203560"/>
            <a:ext cx="344859" cy="52251"/>
          </a:xfrm>
          <a:prstGeom prst="rect">
            <a:avLst/>
          </a:prstGeom>
        </p:spPr>
      </p:pic>
      <p:sp>
        <p:nvSpPr>
          <p:cNvPr id="14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3527424" y="1276350"/>
            <a:ext cx="2088000" cy="3095625"/>
          </a:xfrm>
        </p:spPr>
        <p:txBody>
          <a:bodyPr/>
          <a:lstStyle>
            <a:lvl4pPr marL="360363" indent="-88900">
              <a:defRPr/>
            </a:lvl4pPr>
            <a:lvl5pPr marL="36036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8253797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00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676654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787900" y="2668699"/>
            <a:ext cx="4032249" cy="792682"/>
          </a:xfrm>
        </p:spPr>
        <p:txBody>
          <a:bodyPr>
            <a:normAutofit/>
          </a:bodyPr>
          <a:lstStyle>
            <a:lvl1pPr marL="0" indent="0" algn="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4000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503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9" name="Image 8" descr="04.jpg"/>
          <p:cNvPicPr>
            <a:picLocks noChangeAspect="1"/>
          </p:cNvPicPr>
          <p:nvPr userDrawn="1"/>
        </p:nvPicPr>
        <p:blipFill>
          <a:blip r:embed="rId2" cstate="print"/>
          <a:srcRect l="157" r="168"/>
          <a:stretch>
            <a:fillRect/>
          </a:stretch>
        </p:blipFill>
        <p:spPr>
          <a:xfrm>
            <a:off x="0" y="-1"/>
            <a:ext cx="9144000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4202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027" name="Picture 3" descr="C:\Users\marjolaine.sala\Downloads\bmw-car-city-street-chicago-i8-traffic-road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t="9863" r="-160" b="33967"/>
          <a:stretch/>
        </p:blipFill>
        <p:spPr bwMode="auto">
          <a:xfrm>
            <a:off x="0" y="-1148120"/>
            <a:ext cx="9180000" cy="37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3667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1" name="Picture 2" descr="Afficher l'image d'origine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5"/>
          <a:stretch/>
        </p:blipFill>
        <p:spPr bwMode="auto">
          <a:xfrm flipH="1">
            <a:off x="539552" y="51470"/>
            <a:ext cx="7689133" cy="24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7710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6DCCB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 descr="09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7200" y="0"/>
            <a:ext cx="9157262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7266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732E7B-89B6-40B6-A9D3-BDA5472E7EB1}" type="datetimeFigureOut">
              <a:rPr kumimoji="1" lang="ja-JP" altLang="en-US" smtClean="0">
                <a:solidFill>
                  <a:srgbClr val="000000"/>
                </a:solidFill>
              </a:rPr>
              <a:pPr/>
              <a:t>2016/3/18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kumimoji="1" lang="ja-JP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kumimoji="1" lang="ja-JP" alt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57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732E7B-89B6-40B6-A9D3-BDA5472E7EB1}" type="datetimeFigureOut">
              <a:rPr kumimoji="1" lang="ja-JP" altLang="en-US" smtClean="0">
                <a:solidFill>
                  <a:srgbClr val="000000"/>
                </a:solidFill>
              </a:rPr>
              <a:pPr/>
              <a:t>2016/3/18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kumimoji="1" lang="ja-JP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kumimoji="1" lang="ja-JP" alt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565267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68732E7B-89B6-40B6-A9D3-BDA5472E7EB1}" type="datetimeFigureOut">
              <a:rPr kumimoji="1" lang="ja-JP" altLang="en-US" smtClean="0">
                <a:solidFill>
                  <a:srgbClr val="000000"/>
                </a:solidFill>
              </a:rPr>
              <a:pPr/>
              <a:t>2016/3/18</a:t>
            </a:fld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>
              <a:solidFill>
                <a:srgbClr val="000000"/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kumimoji="1" lang="ja-JP" altLang="en-US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kumimoji="1" lang="ja-JP" altLang="en-US">
              <a:solidFill>
                <a:srgbClr val="FFFFFF">
                  <a:lumMod val="6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1111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2587413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26090"/>
      </p:ext>
    </p:extLst>
  </p:cSld>
  <p:clrMapOvr>
    <a:masterClrMapping/>
  </p:clrMapOvr>
  <p:transition>
    <p:fade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kumimoji="1" lang="ja-JP" altLang="en-US" smtClean="0"/>
              <a:t>マスター サブタイトルの書式設定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64276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17926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39314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11988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3406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80928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017357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789923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kumimoji="1" lang="ja-JP" altLang="en-US" smtClean="0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9347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740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751620647"/>
      </p:ext>
    </p:extLst>
  </p:cSld>
  <p:clrMapOvr>
    <a:masterClrMapping/>
  </p:clrMapOvr>
  <p:transition>
    <p:fade/>
  </p:transition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732E7B-89B6-40B6-A9D3-BDA5472E7EB1}" type="datetimeFigureOut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9EC2E2-E5D0-4D28-B1A0-A0635450F991}" type="slidenum">
              <a:rPr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31329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26919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834060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80681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1708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003E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20" name="Image 1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1818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5934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375"/>
                    </a14:imgEffect>
                    <a14:imgEffect>
                      <a14:saturation sat="40000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963964"/>
      </p:ext>
    </p:extLst>
  </p:cSld>
  <p:clrMapOvr>
    <a:masterClrMapping/>
  </p:clrMapOvr>
  <p:transition>
    <p:fade/>
  </p:transition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77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0" y="0"/>
            <a:ext cx="9144000" cy="2587413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566106"/>
      </p:ext>
    </p:extLst>
  </p:cSld>
  <p:clrMapOvr>
    <a:masterClrMapping/>
  </p:clrMapOvr>
  <p:transition>
    <p:fade/>
  </p:transition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9" name="Image 8" descr="04.jpg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2">
                <a:tint val="45000"/>
                <a:satMod val="400000"/>
              </a:schemeClr>
            </a:duotone>
          </a:blip>
          <a:srcRect l="157" r="168"/>
          <a:stretch>
            <a:fillRect/>
          </a:stretch>
        </p:blipFill>
        <p:spPr>
          <a:xfrm>
            <a:off x="0" y="-1"/>
            <a:ext cx="91440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87882"/>
      </p:ext>
    </p:extLst>
  </p:cSld>
  <p:clrMapOvr>
    <a:masterClrMapping/>
  </p:clrMapOvr>
  <p:transition>
    <p:fade/>
  </p:transition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Cliquez sur l’icône au centre pour insérer un visuel </a:t>
            </a:r>
            <a:endParaRPr lang="fr-FR" dirty="0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133669953"/>
      </p:ext>
    </p:extLst>
  </p:cSld>
  <p:clrMapOvr>
    <a:masterClrMapping/>
  </p:clrMapOvr>
  <p:transition>
    <p:fade/>
  </p:transition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ACB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6">
                <a:tint val="45000"/>
                <a:satMod val="400000"/>
              </a:schemeClr>
            </a:duotone>
          </a:blip>
          <a:srcRect r="329"/>
          <a:stretch>
            <a:fillRect/>
          </a:stretch>
        </p:blipFill>
        <p:spPr>
          <a:xfrm>
            <a:off x="-7200" y="-1"/>
            <a:ext cx="91512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rgbClr val="003E5C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2625"/>
                    </a14:imgEffect>
                    <a14:imgEffect>
                      <a14:saturation sat="315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8372974"/>
      </p:ext>
    </p:extLst>
  </p:cSld>
  <p:clrMapOvr>
    <a:masterClrMapping/>
  </p:clrMapOvr>
  <p:transition>
    <p:fade/>
  </p:transition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bg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1" name="Image 1"/>
          <p:cNvPicPr>
            <a:picLocks noChangeAspect="1"/>
          </p:cNvPicPr>
          <p:nvPr userDrawn="1"/>
        </p:nvPicPr>
        <p:blipFill>
          <a:blip r:embed="rId3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324" r="3685" b="21161"/>
          <a:stretch>
            <a:fillRect/>
          </a:stretch>
        </p:blipFill>
        <p:spPr bwMode="auto">
          <a:xfrm>
            <a:off x="0" y="0"/>
            <a:ext cx="9144000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3595861"/>
      </p:ext>
    </p:extLst>
  </p:cSld>
  <p:clrMapOvr>
    <a:masterClrMapping/>
  </p:clrMapOvr>
  <p:transition>
    <p:fade/>
  </p:transition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8E858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694"/>
          <a:stretch>
            <a:fillRect/>
          </a:stretch>
        </p:blipFill>
        <p:spPr>
          <a:xfrm>
            <a:off x="0" y="0"/>
            <a:ext cx="9144000" cy="257619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rgbClr val="003E5C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584994"/>
      </p:ext>
    </p:extLst>
  </p:cSld>
  <p:clrMapOvr>
    <a:masterClrMapping/>
  </p:clrMapOvr>
  <p:transition>
    <p:fade/>
  </p:transition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98B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78" r="329"/>
          <a:stretch>
            <a:fillRect/>
          </a:stretch>
        </p:blipFill>
        <p:spPr>
          <a:xfrm>
            <a:off x="0" y="0"/>
            <a:ext cx="9144000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3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625"/>
                    </a14:imgEffect>
                    <a14:imgEffect>
                      <a14:saturation sat="400000"/>
                    </a14:imgEffect>
                    <a14:imgEffect>
                      <a14:brightnessContrast bright="-1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59114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 descr="04.jpg"/>
          <p:cNvPicPr>
            <a:picLocks noChangeAspect="1"/>
          </p:cNvPicPr>
          <p:nvPr userDrawn="1"/>
        </p:nvPicPr>
        <p:blipFill>
          <a:blip r:embed="rId2" cstate="print"/>
          <a:srcRect l="157" r="168"/>
          <a:stretch>
            <a:fillRect/>
          </a:stretch>
        </p:blipFill>
        <p:spPr>
          <a:xfrm>
            <a:off x="0" y="-1"/>
            <a:ext cx="9144000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904765"/>
      </p:ext>
    </p:extLst>
  </p:cSld>
  <p:clrMapOvr>
    <a:masterClrMapping/>
  </p:clrMapOvr>
  <p:transition>
    <p:fade/>
  </p:transition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pic>
        <p:nvPicPr>
          <p:cNvPr id="8" name="Image 7" descr="09.jpg"/>
          <p:cNvPicPr>
            <a:picLocks noChangeAspect="1"/>
          </p:cNvPicPr>
          <p:nvPr userDrawn="1"/>
        </p:nvPicPr>
        <p:blipFill>
          <a:blip r:embed="rId2" cstate="print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7200" y="0"/>
            <a:ext cx="9157262" cy="2577600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3290400"/>
            <a:ext cx="6769098" cy="43206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</a:p>
          <a:p>
            <a:pPr lvl="0"/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974400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392822"/>
      </p:ext>
    </p:extLst>
  </p:cSld>
  <p:clrMapOvr>
    <a:masterClrMapping/>
  </p:clrMapOvr>
  <p:transition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283587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5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6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4788030" y="1203560"/>
            <a:ext cx="344859" cy="52251"/>
          </a:xfrm>
          <a:prstGeom prst="rect">
            <a:avLst/>
          </a:prstGeom>
        </p:spPr>
      </p:pic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316800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4788030" y="1276350"/>
            <a:ext cx="3168520" cy="3095625"/>
          </a:xfrm>
        </p:spPr>
        <p:txBody>
          <a:bodyPr/>
          <a:lstStyle>
            <a:lvl4pPr marL="447675" indent="-88900">
              <a:defRPr/>
            </a:lvl4pPr>
            <a:lvl5pPr marL="447675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2615167930"/>
      </p:ext>
    </p:extLst>
  </p:cSld>
  <p:clrMapOvr>
    <a:masterClrMapping/>
  </p:clrMapOvr>
  <p:transition>
    <p:fade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rois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2"/>
          </p:nvPr>
        </p:nvSpPr>
        <p:spPr>
          <a:xfrm>
            <a:off x="11874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10" name="Espace réservé du contenu 9"/>
          <p:cNvSpPr>
            <a:spLocks noGrp="1"/>
          </p:cNvSpPr>
          <p:nvPr>
            <p:ph sz="quarter" idx="13"/>
          </p:nvPr>
        </p:nvSpPr>
        <p:spPr>
          <a:xfrm>
            <a:off x="5868550" y="1276350"/>
            <a:ext cx="2088000" cy="3095625"/>
          </a:xfrm>
        </p:spPr>
        <p:txBody>
          <a:bodyPr/>
          <a:lstStyle>
            <a:lvl4pPr marL="265113" indent="-88900">
              <a:defRPr/>
            </a:lvl4pPr>
            <a:lvl5pPr marL="26511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pic>
        <p:nvPicPr>
          <p:cNvPr id="9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1187451" y="1203560"/>
            <a:ext cx="344859" cy="52251"/>
          </a:xfrm>
          <a:prstGeom prst="rect">
            <a:avLst/>
          </a:prstGeom>
        </p:spPr>
      </p:pic>
      <p:pic>
        <p:nvPicPr>
          <p:cNvPr id="11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7425" y="1203560"/>
            <a:ext cx="344859" cy="52251"/>
          </a:xfrm>
          <a:prstGeom prst="rect">
            <a:avLst/>
          </a:prstGeom>
        </p:spPr>
      </p:pic>
      <p:pic>
        <p:nvPicPr>
          <p:cNvPr id="12" name="Espace réservé du contenu 6" descr="petitFiletSuperieur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867400" y="1203560"/>
            <a:ext cx="344859" cy="52251"/>
          </a:xfrm>
          <a:prstGeom prst="rect">
            <a:avLst/>
          </a:prstGeom>
        </p:spPr>
      </p:pic>
      <p:sp>
        <p:nvSpPr>
          <p:cNvPr id="14" name="Espace réservé du contenu 13"/>
          <p:cNvSpPr>
            <a:spLocks noGrp="1"/>
          </p:cNvSpPr>
          <p:nvPr>
            <p:ph sz="quarter" idx="14"/>
          </p:nvPr>
        </p:nvSpPr>
        <p:spPr>
          <a:xfrm>
            <a:off x="3527424" y="1276350"/>
            <a:ext cx="2088000" cy="3095625"/>
          </a:xfrm>
        </p:spPr>
        <p:txBody>
          <a:bodyPr/>
          <a:lstStyle>
            <a:lvl4pPr marL="360363" indent="-88900">
              <a:defRPr/>
            </a:lvl4pPr>
            <a:lvl5pPr marL="360363" indent="0">
              <a:defRPr/>
            </a:lvl5pPr>
          </a:lstStyle>
          <a:p>
            <a:pPr lvl="0"/>
            <a:r>
              <a:rPr lang="fr-FR" smtClean="0"/>
              <a:t>Modifiez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</p:spTree>
    <p:extLst>
      <p:ext uri="{BB962C8B-B14F-4D97-AF65-F5344CB8AC3E}">
        <p14:creationId xmlns:p14="http://schemas.microsoft.com/office/powerpoint/2010/main" val="37161850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3600" y="-3600"/>
            <a:ext cx="9162000" cy="5160831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787900" y="1676654"/>
            <a:ext cx="4032250" cy="881706"/>
          </a:xfrm>
        </p:spPr>
        <p:txBody>
          <a:bodyPr anchor="b" anchorCtr="0">
            <a:normAutofit/>
          </a:bodyPr>
          <a:lstStyle>
            <a:lvl1pPr algn="r">
              <a:lnSpc>
                <a:spcPts val="2500"/>
              </a:lnSpc>
              <a:defRPr sz="25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fr-FR" dirty="0" smtClean="0"/>
              <a:t>Titre de la présentation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787900" y="2668699"/>
            <a:ext cx="4032249" cy="792682"/>
          </a:xfrm>
        </p:spPr>
        <p:txBody>
          <a:bodyPr>
            <a:normAutofit/>
          </a:bodyPr>
          <a:lstStyle>
            <a:lvl1pPr marL="0" indent="0" algn="r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None/>
              <a:defRPr sz="1800" cap="none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Sous-titre de la présentation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04000" y="1980000"/>
            <a:ext cx="927020" cy="12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6242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Ouverture de 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57126"/>
            <a:ext cx="9144000" cy="4572001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7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027" name="Picture 3" descr="C:\Users\marjolaine.sala\Downloads\bmw-car-city-street-chicago-i8-traffic-road.jpg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23" t="9863" r="-160" b="33967"/>
          <a:stretch/>
        </p:blipFill>
        <p:spPr bwMode="auto">
          <a:xfrm>
            <a:off x="0" y="-1148120"/>
            <a:ext cx="9180000" cy="371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9350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uverture de section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D2AF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FFFFFF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Sous-titre de l’ouverture de section</a:t>
            </a:r>
            <a:br>
              <a:rPr lang="fr-FR" dirty="0" smtClean="0"/>
            </a:br>
            <a:r>
              <a:rPr lang="fr-FR" dirty="0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>
              <a:solidFill>
                <a:srgbClr val="000000"/>
              </a:solidFill>
            </a:endParaRPr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  <p:pic>
        <p:nvPicPr>
          <p:cNvPr id="11" name="Picture 2" descr="Afficher l'image d'origine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65"/>
          <a:stretch/>
        </p:blipFill>
        <p:spPr bwMode="auto">
          <a:xfrm flipH="1">
            <a:off x="539552" y="51470"/>
            <a:ext cx="7689133" cy="244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04550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716800666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ous-sec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pour une image  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1708150"/>
            <a:ext cx="9144000" cy="3435350"/>
          </a:xfrm>
          <a:solidFill>
            <a:schemeClr val="bg1"/>
          </a:solidFill>
        </p:spPr>
        <p:txBody>
          <a:bodyPr/>
          <a:lstStyle>
            <a:lvl1pPr marL="176213" indent="0">
              <a:defRPr baseline="0"/>
            </a:lvl1pPr>
          </a:lstStyle>
          <a:p>
            <a:r>
              <a:rPr lang="fr-FR" smtClean="0"/>
              <a:t/>
            </a:r>
            <a:br>
              <a:rPr lang="fr-FR" smtClean="0"/>
            </a:br>
            <a:r>
              <a:rPr lang="fr-FR" smtClean="0"/>
              <a:t>Cliquez sur l’icône au centre pour insérer un visuel </a:t>
            </a:r>
            <a:endParaRPr lang="fr-FR"/>
          </a:p>
        </p:txBody>
      </p:sp>
      <p:sp>
        <p:nvSpPr>
          <p:cNvPr id="15" name="Rectangle 14"/>
          <p:cNvSpPr/>
          <p:nvPr userDrawn="1"/>
        </p:nvSpPr>
        <p:spPr>
          <a:xfrm>
            <a:off x="0" y="0"/>
            <a:ext cx="9144000" cy="172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fr-FR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989230"/>
            <a:ext cx="6769100" cy="358350"/>
          </a:xfrm>
        </p:spPr>
        <p:txBody>
          <a:bodyPr anchor="ctr" anchorCtr="0">
            <a:normAutofit/>
          </a:bodyPr>
          <a:lstStyle>
            <a:lvl1pPr algn="ctr">
              <a:lnSpc>
                <a:spcPts val="2100"/>
              </a:lnSpc>
              <a:defRPr sz="20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SOUS-section (une ligne)</a:t>
            </a:r>
            <a:endParaRPr lang="fr-FR"/>
          </a:p>
        </p:txBody>
      </p:sp>
      <p:sp>
        <p:nvSpPr>
          <p:cNvPr id="11" name="Espace réservé du texte 8"/>
          <p:cNvSpPr>
            <a:spLocks noGrp="1"/>
          </p:cNvSpPr>
          <p:nvPr>
            <p:ph type="body" sz="quarter" idx="11" hasCustomPrompt="1"/>
          </p:nvPr>
        </p:nvSpPr>
        <p:spPr>
          <a:xfrm>
            <a:off x="3924000" y="215230"/>
            <a:ext cx="1296000" cy="770400"/>
          </a:xfrm>
        </p:spPr>
        <p:txBody>
          <a:bodyPr anchor="ctr" anchorCtr="0">
            <a:noAutofit/>
          </a:bodyPr>
          <a:lstStyle>
            <a:lvl1pPr algn="ctr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defRPr sz="4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smtClean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6495853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verture de section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2571750"/>
            <a:ext cx="9144000" cy="2571750"/>
          </a:xfrm>
          <a:prstGeom prst="rect">
            <a:avLst/>
          </a:prstGeom>
          <a:solidFill>
            <a:srgbClr val="4D16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-7200" y="-1"/>
            <a:ext cx="9157262" cy="2577600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1187451" y="3888000"/>
            <a:ext cx="6769100" cy="666000"/>
          </a:xfrm>
        </p:spPr>
        <p:txBody>
          <a:bodyPr anchor="t" anchorCtr="0">
            <a:normAutofit/>
          </a:bodyPr>
          <a:lstStyle>
            <a:lvl1pPr algn="ctr">
              <a:lnSpc>
                <a:spcPts val="2500"/>
              </a:lnSpc>
              <a:defRPr sz="2400" b="0" cap="all">
                <a:solidFill>
                  <a:schemeClr val="bg1"/>
                </a:solidFill>
              </a:defRPr>
            </a:lvl1pPr>
          </a:lstStyle>
          <a:p>
            <a:r>
              <a:rPr lang="fr-FR" smtClean="0"/>
              <a:t>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87451" y="2859790"/>
            <a:ext cx="6769098" cy="576080"/>
          </a:xfrm>
        </p:spPr>
        <p:txBody>
          <a:bodyPr anchor="b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 cap="all" baseline="0">
                <a:solidFill>
                  <a:schemeClr val="accent6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Sous-titre de l’ouverture de section</a:t>
            </a:r>
            <a:br>
              <a:rPr lang="fr-FR" smtClean="0"/>
            </a:br>
            <a:r>
              <a:rPr lang="fr-FR" smtClean="0"/>
              <a:t>sur une ou deux lignes</a:t>
            </a:r>
          </a:p>
        </p:txBody>
      </p:sp>
      <p:sp>
        <p:nvSpPr>
          <p:cNvPr id="14" name="Freeform 6"/>
          <p:cNvSpPr>
            <a:spLocks noChangeAspect="1" noEditPoints="1"/>
          </p:cNvSpPr>
          <p:nvPr userDrawn="1"/>
        </p:nvSpPr>
        <p:spPr bwMode="auto">
          <a:xfrm>
            <a:off x="4466645" y="3530073"/>
            <a:ext cx="210711" cy="252000"/>
          </a:xfrm>
          <a:custGeom>
            <a:avLst/>
            <a:gdLst/>
            <a:ahLst/>
            <a:cxnLst>
              <a:cxn ang="0">
                <a:pos x="2801" y="3536"/>
              </a:cxn>
              <a:cxn ang="0">
                <a:pos x="120" y="96"/>
              </a:cxn>
              <a:cxn ang="0">
                <a:pos x="392" y="345"/>
              </a:cxn>
              <a:cxn ang="0">
                <a:pos x="700" y="664"/>
              </a:cxn>
              <a:cxn ang="0">
                <a:pos x="1039" y="1044"/>
              </a:cxn>
              <a:cxn ang="0">
                <a:pos x="1398" y="1474"/>
              </a:cxn>
              <a:cxn ang="0">
                <a:pos x="1615" y="1210"/>
              </a:cxn>
              <a:cxn ang="0">
                <a:pos x="1819" y="969"/>
              </a:cxn>
              <a:cxn ang="0">
                <a:pos x="2039" y="729"/>
              </a:cxn>
              <a:cxn ang="0">
                <a:pos x="2260" y="530"/>
              </a:cxn>
              <a:cxn ang="0">
                <a:pos x="2477" y="383"/>
              </a:cxn>
              <a:cxn ang="0">
                <a:pos x="2683" y="304"/>
              </a:cxn>
              <a:cxn ang="0">
                <a:pos x="2874" y="307"/>
              </a:cxn>
              <a:cxn ang="0">
                <a:pos x="2903" y="328"/>
              </a:cxn>
              <a:cxn ang="0">
                <a:pos x="2769" y="368"/>
              </a:cxn>
              <a:cxn ang="0">
                <a:pos x="2618" y="480"/>
              </a:cxn>
              <a:cxn ang="0">
                <a:pos x="2461" y="639"/>
              </a:cxn>
              <a:cxn ang="0">
                <a:pos x="2306" y="823"/>
              </a:cxn>
              <a:cxn ang="0">
                <a:pos x="2167" y="1009"/>
              </a:cxn>
              <a:cxn ang="0">
                <a:pos x="2025" y="1207"/>
              </a:cxn>
              <a:cxn ang="0">
                <a:pos x="1904" y="1371"/>
              </a:cxn>
              <a:cxn ang="0">
                <a:pos x="1790" y="1522"/>
              </a:cxn>
              <a:cxn ang="0">
                <a:pos x="1654" y="1695"/>
              </a:cxn>
              <a:cxn ang="0">
                <a:pos x="1860" y="2067"/>
              </a:cxn>
              <a:cxn ang="0">
                <a:pos x="2158" y="2475"/>
              </a:cxn>
              <a:cxn ang="0">
                <a:pos x="2413" y="2852"/>
              </a:cxn>
              <a:cxn ang="0">
                <a:pos x="2621" y="3187"/>
              </a:cxn>
              <a:cxn ang="0">
                <a:pos x="2773" y="3473"/>
              </a:cxn>
              <a:cxn ang="0">
                <a:pos x="2801" y="3536"/>
              </a:cxn>
              <a:cxn ang="0">
                <a:pos x="2566" y="3334"/>
              </a:cxn>
              <a:cxn ang="0">
                <a:pos x="2290" y="3060"/>
              </a:cxn>
              <a:cxn ang="0">
                <a:pos x="1984" y="2723"/>
              </a:cxn>
              <a:cxn ang="0">
                <a:pos x="1653" y="2338"/>
              </a:cxn>
              <a:cxn ang="0">
                <a:pos x="1322" y="2118"/>
              </a:cxn>
              <a:cxn ang="0">
                <a:pos x="1009" y="2500"/>
              </a:cxn>
              <a:cxn ang="0">
                <a:pos x="685" y="2871"/>
              </a:cxn>
              <a:cxn ang="0">
                <a:pos x="366" y="3208"/>
              </a:cxn>
              <a:cxn ang="0">
                <a:pos x="69" y="3483"/>
              </a:cxn>
              <a:cxn ang="0">
                <a:pos x="0" y="3539"/>
              </a:cxn>
              <a:cxn ang="0">
                <a:pos x="137" y="3270"/>
              </a:cxn>
              <a:cxn ang="0">
                <a:pos x="354" y="2904"/>
              </a:cxn>
              <a:cxn ang="0">
                <a:pos x="591" y="2547"/>
              </a:cxn>
              <a:cxn ang="0">
                <a:pos x="828" y="2216"/>
              </a:cxn>
              <a:cxn ang="0">
                <a:pos x="1045" y="1928"/>
              </a:cxn>
              <a:cxn ang="0">
                <a:pos x="1091" y="1638"/>
              </a:cxn>
              <a:cxn ang="0">
                <a:pos x="761" y="1204"/>
              </a:cxn>
              <a:cxn ang="0">
                <a:pos x="475" y="803"/>
              </a:cxn>
              <a:cxn ang="0">
                <a:pos x="241" y="445"/>
              </a:cxn>
              <a:cxn ang="0">
                <a:pos x="65" y="136"/>
              </a:cxn>
              <a:cxn ang="0">
                <a:pos x="1" y="0"/>
              </a:cxn>
            </a:cxnLst>
            <a:rect l="0" t="0" r="r" b="b"/>
            <a:pathLst>
              <a:path w="2960" h="3539">
                <a:moveTo>
                  <a:pt x="2801" y="3536"/>
                </a:move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close/>
                <a:moveTo>
                  <a:pt x="1" y="0"/>
                </a:moveTo>
                <a:lnTo>
                  <a:pt x="1" y="0"/>
                </a:lnTo>
                <a:lnTo>
                  <a:pt x="59" y="46"/>
                </a:lnTo>
                <a:lnTo>
                  <a:pt x="120" y="96"/>
                </a:lnTo>
                <a:lnTo>
                  <a:pt x="184" y="151"/>
                </a:lnTo>
                <a:lnTo>
                  <a:pt x="251" y="210"/>
                </a:lnTo>
                <a:lnTo>
                  <a:pt x="319" y="275"/>
                </a:lnTo>
                <a:lnTo>
                  <a:pt x="392" y="345"/>
                </a:lnTo>
                <a:lnTo>
                  <a:pt x="466" y="418"/>
                </a:lnTo>
                <a:lnTo>
                  <a:pt x="542" y="496"/>
                </a:lnTo>
                <a:lnTo>
                  <a:pt x="620" y="578"/>
                </a:lnTo>
                <a:lnTo>
                  <a:pt x="700" y="664"/>
                </a:lnTo>
                <a:lnTo>
                  <a:pt x="783" y="754"/>
                </a:lnTo>
                <a:lnTo>
                  <a:pt x="867" y="847"/>
                </a:lnTo>
                <a:lnTo>
                  <a:pt x="953" y="944"/>
                </a:lnTo>
                <a:lnTo>
                  <a:pt x="1039" y="1044"/>
                </a:lnTo>
                <a:lnTo>
                  <a:pt x="1127" y="1147"/>
                </a:lnTo>
                <a:lnTo>
                  <a:pt x="1217" y="1254"/>
                </a:lnTo>
                <a:lnTo>
                  <a:pt x="1307" y="1363"/>
                </a:lnTo>
                <a:lnTo>
                  <a:pt x="1398" y="1474"/>
                </a:lnTo>
                <a:lnTo>
                  <a:pt x="1451" y="1408"/>
                </a:lnTo>
                <a:lnTo>
                  <a:pt x="1506" y="1342"/>
                </a:lnTo>
                <a:lnTo>
                  <a:pt x="1560" y="1275"/>
                </a:lnTo>
                <a:lnTo>
                  <a:pt x="1615" y="1210"/>
                </a:lnTo>
                <a:lnTo>
                  <a:pt x="1670" y="1146"/>
                </a:lnTo>
                <a:lnTo>
                  <a:pt x="1721" y="1084"/>
                </a:lnTo>
                <a:lnTo>
                  <a:pt x="1771" y="1024"/>
                </a:lnTo>
                <a:lnTo>
                  <a:pt x="1819" y="969"/>
                </a:lnTo>
                <a:lnTo>
                  <a:pt x="1873" y="905"/>
                </a:lnTo>
                <a:lnTo>
                  <a:pt x="1928" y="844"/>
                </a:lnTo>
                <a:lnTo>
                  <a:pt x="1984" y="785"/>
                </a:lnTo>
                <a:lnTo>
                  <a:pt x="2039" y="729"/>
                </a:lnTo>
                <a:lnTo>
                  <a:pt x="2094" y="675"/>
                </a:lnTo>
                <a:lnTo>
                  <a:pt x="2149" y="624"/>
                </a:lnTo>
                <a:lnTo>
                  <a:pt x="2204" y="575"/>
                </a:lnTo>
                <a:lnTo>
                  <a:pt x="2260" y="530"/>
                </a:lnTo>
                <a:lnTo>
                  <a:pt x="2315" y="487"/>
                </a:lnTo>
                <a:lnTo>
                  <a:pt x="2369" y="449"/>
                </a:lnTo>
                <a:lnTo>
                  <a:pt x="2423" y="415"/>
                </a:lnTo>
                <a:lnTo>
                  <a:pt x="2477" y="383"/>
                </a:lnTo>
                <a:lnTo>
                  <a:pt x="2529" y="357"/>
                </a:lnTo>
                <a:lnTo>
                  <a:pt x="2582" y="335"/>
                </a:lnTo>
                <a:lnTo>
                  <a:pt x="2633" y="317"/>
                </a:lnTo>
                <a:lnTo>
                  <a:pt x="2683" y="304"/>
                </a:lnTo>
                <a:lnTo>
                  <a:pt x="2733" y="297"/>
                </a:lnTo>
                <a:lnTo>
                  <a:pt x="2780" y="295"/>
                </a:lnTo>
                <a:lnTo>
                  <a:pt x="2828" y="298"/>
                </a:lnTo>
                <a:lnTo>
                  <a:pt x="2874" y="307"/>
                </a:lnTo>
                <a:lnTo>
                  <a:pt x="2918" y="321"/>
                </a:lnTo>
                <a:lnTo>
                  <a:pt x="2960" y="341"/>
                </a:lnTo>
                <a:lnTo>
                  <a:pt x="2932" y="332"/>
                </a:lnTo>
                <a:lnTo>
                  <a:pt x="2903" y="328"/>
                </a:lnTo>
                <a:lnTo>
                  <a:pt x="2871" y="330"/>
                </a:lnTo>
                <a:lnTo>
                  <a:pt x="2839" y="338"/>
                </a:lnTo>
                <a:lnTo>
                  <a:pt x="2804" y="351"/>
                </a:lnTo>
                <a:lnTo>
                  <a:pt x="2769" y="368"/>
                </a:lnTo>
                <a:lnTo>
                  <a:pt x="2732" y="391"/>
                </a:lnTo>
                <a:lnTo>
                  <a:pt x="2695" y="417"/>
                </a:lnTo>
                <a:lnTo>
                  <a:pt x="2657" y="446"/>
                </a:lnTo>
                <a:lnTo>
                  <a:pt x="2618" y="480"/>
                </a:lnTo>
                <a:lnTo>
                  <a:pt x="2579" y="515"/>
                </a:lnTo>
                <a:lnTo>
                  <a:pt x="2539" y="554"/>
                </a:lnTo>
                <a:lnTo>
                  <a:pt x="2500" y="596"/>
                </a:lnTo>
                <a:lnTo>
                  <a:pt x="2461" y="639"/>
                </a:lnTo>
                <a:lnTo>
                  <a:pt x="2421" y="683"/>
                </a:lnTo>
                <a:lnTo>
                  <a:pt x="2382" y="729"/>
                </a:lnTo>
                <a:lnTo>
                  <a:pt x="2344" y="775"/>
                </a:lnTo>
                <a:lnTo>
                  <a:pt x="2306" y="823"/>
                </a:lnTo>
                <a:lnTo>
                  <a:pt x="2270" y="869"/>
                </a:lnTo>
                <a:lnTo>
                  <a:pt x="2235" y="917"/>
                </a:lnTo>
                <a:lnTo>
                  <a:pt x="2200" y="963"/>
                </a:lnTo>
                <a:lnTo>
                  <a:pt x="2167" y="1009"/>
                </a:lnTo>
                <a:lnTo>
                  <a:pt x="2135" y="1053"/>
                </a:lnTo>
                <a:lnTo>
                  <a:pt x="2096" y="1108"/>
                </a:lnTo>
                <a:lnTo>
                  <a:pt x="2059" y="1159"/>
                </a:lnTo>
                <a:lnTo>
                  <a:pt x="2025" y="1207"/>
                </a:lnTo>
                <a:lnTo>
                  <a:pt x="1993" y="1251"/>
                </a:lnTo>
                <a:lnTo>
                  <a:pt x="1962" y="1292"/>
                </a:lnTo>
                <a:lnTo>
                  <a:pt x="1933" y="1333"/>
                </a:lnTo>
                <a:lnTo>
                  <a:pt x="1904" y="1371"/>
                </a:lnTo>
                <a:lnTo>
                  <a:pt x="1876" y="1408"/>
                </a:lnTo>
                <a:lnTo>
                  <a:pt x="1848" y="1446"/>
                </a:lnTo>
                <a:lnTo>
                  <a:pt x="1819" y="1483"/>
                </a:lnTo>
                <a:lnTo>
                  <a:pt x="1790" y="1522"/>
                </a:lnTo>
                <a:lnTo>
                  <a:pt x="1758" y="1562"/>
                </a:lnTo>
                <a:lnTo>
                  <a:pt x="1726" y="1603"/>
                </a:lnTo>
                <a:lnTo>
                  <a:pt x="1691" y="1647"/>
                </a:lnTo>
                <a:lnTo>
                  <a:pt x="1654" y="1695"/>
                </a:lnTo>
                <a:lnTo>
                  <a:pt x="1614" y="1747"/>
                </a:lnTo>
                <a:lnTo>
                  <a:pt x="1699" y="1854"/>
                </a:lnTo>
                <a:lnTo>
                  <a:pt x="1780" y="1961"/>
                </a:lnTo>
                <a:lnTo>
                  <a:pt x="1860" y="2067"/>
                </a:lnTo>
                <a:lnTo>
                  <a:pt x="1938" y="2171"/>
                </a:lnTo>
                <a:lnTo>
                  <a:pt x="2014" y="2274"/>
                </a:lnTo>
                <a:lnTo>
                  <a:pt x="2087" y="2376"/>
                </a:lnTo>
                <a:lnTo>
                  <a:pt x="2158" y="2475"/>
                </a:lnTo>
                <a:lnTo>
                  <a:pt x="2226" y="2573"/>
                </a:lnTo>
                <a:lnTo>
                  <a:pt x="2291" y="2668"/>
                </a:lnTo>
                <a:lnTo>
                  <a:pt x="2354" y="2761"/>
                </a:lnTo>
                <a:lnTo>
                  <a:pt x="2413" y="2852"/>
                </a:lnTo>
                <a:lnTo>
                  <a:pt x="2471" y="2939"/>
                </a:lnTo>
                <a:lnTo>
                  <a:pt x="2524" y="3026"/>
                </a:lnTo>
                <a:lnTo>
                  <a:pt x="2575" y="3108"/>
                </a:lnTo>
                <a:lnTo>
                  <a:pt x="2621" y="3187"/>
                </a:lnTo>
                <a:lnTo>
                  <a:pt x="2665" y="3264"/>
                </a:lnTo>
                <a:lnTo>
                  <a:pt x="2705" y="3338"/>
                </a:lnTo>
                <a:lnTo>
                  <a:pt x="2740" y="3407"/>
                </a:lnTo>
                <a:lnTo>
                  <a:pt x="2773" y="3473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801" y="3536"/>
                </a:lnTo>
                <a:lnTo>
                  <a:pt x="2746" y="3492"/>
                </a:lnTo>
                <a:lnTo>
                  <a:pt x="2688" y="3445"/>
                </a:lnTo>
                <a:lnTo>
                  <a:pt x="2629" y="3393"/>
                </a:lnTo>
                <a:lnTo>
                  <a:pt x="2566" y="3334"/>
                </a:lnTo>
                <a:lnTo>
                  <a:pt x="2500" y="3273"/>
                </a:lnTo>
                <a:lnTo>
                  <a:pt x="2433" y="3206"/>
                </a:lnTo>
                <a:lnTo>
                  <a:pt x="2362" y="3135"/>
                </a:lnTo>
                <a:lnTo>
                  <a:pt x="2290" y="3060"/>
                </a:lnTo>
                <a:lnTo>
                  <a:pt x="2216" y="2981"/>
                </a:lnTo>
                <a:lnTo>
                  <a:pt x="2141" y="2898"/>
                </a:lnTo>
                <a:lnTo>
                  <a:pt x="2063" y="2813"/>
                </a:lnTo>
                <a:lnTo>
                  <a:pt x="1984" y="2723"/>
                </a:lnTo>
                <a:lnTo>
                  <a:pt x="1902" y="2631"/>
                </a:lnTo>
                <a:lnTo>
                  <a:pt x="1821" y="2536"/>
                </a:lnTo>
                <a:lnTo>
                  <a:pt x="1738" y="2437"/>
                </a:lnTo>
                <a:lnTo>
                  <a:pt x="1653" y="2338"/>
                </a:lnTo>
                <a:lnTo>
                  <a:pt x="1569" y="2235"/>
                </a:lnTo>
                <a:lnTo>
                  <a:pt x="1483" y="2131"/>
                </a:lnTo>
                <a:lnTo>
                  <a:pt x="1398" y="2024"/>
                </a:lnTo>
                <a:lnTo>
                  <a:pt x="1322" y="2118"/>
                </a:lnTo>
                <a:lnTo>
                  <a:pt x="1246" y="2213"/>
                </a:lnTo>
                <a:lnTo>
                  <a:pt x="1168" y="2309"/>
                </a:lnTo>
                <a:lnTo>
                  <a:pt x="1089" y="2404"/>
                </a:lnTo>
                <a:lnTo>
                  <a:pt x="1009" y="2500"/>
                </a:lnTo>
                <a:lnTo>
                  <a:pt x="928" y="2594"/>
                </a:lnTo>
                <a:lnTo>
                  <a:pt x="847" y="2688"/>
                </a:lnTo>
                <a:lnTo>
                  <a:pt x="765" y="2780"/>
                </a:lnTo>
                <a:lnTo>
                  <a:pt x="685" y="2871"/>
                </a:lnTo>
                <a:lnTo>
                  <a:pt x="604" y="2960"/>
                </a:lnTo>
                <a:lnTo>
                  <a:pt x="524" y="3046"/>
                </a:lnTo>
                <a:lnTo>
                  <a:pt x="445" y="3128"/>
                </a:lnTo>
                <a:lnTo>
                  <a:pt x="366" y="3208"/>
                </a:lnTo>
                <a:lnTo>
                  <a:pt x="289" y="3283"/>
                </a:lnTo>
                <a:lnTo>
                  <a:pt x="214" y="3354"/>
                </a:lnTo>
                <a:lnTo>
                  <a:pt x="141" y="3421"/>
                </a:lnTo>
                <a:lnTo>
                  <a:pt x="69" y="3483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0" y="3539"/>
                </a:lnTo>
                <a:lnTo>
                  <a:pt x="42" y="3450"/>
                </a:lnTo>
                <a:lnTo>
                  <a:pt x="89" y="3360"/>
                </a:lnTo>
                <a:lnTo>
                  <a:pt x="137" y="3270"/>
                </a:lnTo>
                <a:lnTo>
                  <a:pt x="188" y="3179"/>
                </a:lnTo>
                <a:lnTo>
                  <a:pt x="241" y="3087"/>
                </a:lnTo>
                <a:lnTo>
                  <a:pt x="297" y="2995"/>
                </a:lnTo>
                <a:lnTo>
                  <a:pt x="354" y="2904"/>
                </a:lnTo>
                <a:lnTo>
                  <a:pt x="412" y="2813"/>
                </a:lnTo>
                <a:lnTo>
                  <a:pt x="472" y="2723"/>
                </a:lnTo>
                <a:lnTo>
                  <a:pt x="532" y="2634"/>
                </a:lnTo>
                <a:lnTo>
                  <a:pt x="591" y="2547"/>
                </a:lnTo>
                <a:lnTo>
                  <a:pt x="652" y="2460"/>
                </a:lnTo>
                <a:lnTo>
                  <a:pt x="711" y="2377"/>
                </a:lnTo>
                <a:lnTo>
                  <a:pt x="771" y="2295"/>
                </a:lnTo>
                <a:lnTo>
                  <a:pt x="828" y="2216"/>
                </a:lnTo>
                <a:lnTo>
                  <a:pt x="886" y="2139"/>
                </a:lnTo>
                <a:lnTo>
                  <a:pt x="941" y="2065"/>
                </a:lnTo>
                <a:lnTo>
                  <a:pt x="994" y="1995"/>
                </a:lnTo>
                <a:lnTo>
                  <a:pt x="1045" y="1928"/>
                </a:lnTo>
                <a:lnTo>
                  <a:pt x="1092" y="1865"/>
                </a:lnTo>
                <a:lnTo>
                  <a:pt x="1138" y="1806"/>
                </a:lnTo>
                <a:lnTo>
                  <a:pt x="1180" y="1751"/>
                </a:lnTo>
                <a:lnTo>
                  <a:pt x="1091" y="1638"/>
                </a:lnTo>
                <a:lnTo>
                  <a:pt x="1005" y="1526"/>
                </a:lnTo>
                <a:lnTo>
                  <a:pt x="921" y="1417"/>
                </a:lnTo>
                <a:lnTo>
                  <a:pt x="840" y="1309"/>
                </a:lnTo>
                <a:lnTo>
                  <a:pt x="761" y="1204"/>
                </a:lnTo>
                <a:lnTo>
                  <a:pt x="685" y="1100"/>
                </a:lnTo>
                <a:lnTo>
                  <a:pt x="613" y="999"/>
                </a:lnTo>
                <a:lnTo>
                  <a:pt x="542" y="900"/>
                </a:lnTo>
                <a:lnTo>
                  <a:pt x="475" y="803"/>
                </a:lnTo>
                <a:lnTo>
                  <a:pt x="412" y="710"/>
                </a:lnTo>
                <a:lnTo>
                  <a:pt x="352" y="619"/>
                </a:lnTo>
                <a:lnTo>
                  <a:pt x="294" y="531"/>
                </a:lnTo>
                <a:lnTo>
                  <a:pt x="241" y="445"/>
                </a:lnTo>
                <a:lnTo>
                  <a:pt x="192" y="363"/>
                </a:lnTo>
                <a:lnTo>
                  <a:pt x="146" y="284"/>
                </a:lnTo>
                <a:lnTo>
                  <a:pt x="104" y="208"/>
                </a:lnTo>
                <a:lnTo>
                  <a:pt x="65" y="136"/>
                </a:lnTo>
                <a:lnTo>
                  <a:pt x="31" y="66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6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75318" y="2718000"/>
            <a:ext cx="868682" cy="227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73187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9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63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62.xml"/><Relationship Id="rId1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52.xml"/><Relationship Id="rId16" Type="http://schemas.openxmlformats.org/officeDocument/2006/relationships/slideLayout" Target="../slideLayouts/slideLayout66.xml"/><Relationship Id="rId1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61.xml"/><Relationship Id="rId5" Type="http://schemas.openxmlformats.org/officeDocument/2006/relationships/slideLayout" Target="../slideLayouts/slideLayout55.xml"/><Relationship Id="rId1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6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6480000" cy="503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87451" y="1276350"/>
            <a:ext cx="67691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smtClean="0"/>
              <a:t>Premier niveau de texte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460150" y="4720326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323850" y="4720326"/>
            <a:ext cx="1367750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fr-FR" sz="800" b="1" dirty="0" smtClean="0"/>
              <a:t>ÉCOLE POLYTECHNIQUE</a:t>
            </a:r>
            <a:r>
              <a:rPr lang="fr-FR" sz="800" dirty="0" smtClean="0"/>
              <a:t> – 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1619590" y="4720326"/>
            <a:ext cx="633595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Titre de la présentation (“Insertion” &gt; “En-tête et pied de page”)</a:t>
            </a:r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0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00" y="759600"/>
            <a:ext cx="649225" cy="8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15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2" r:id="rId13"/>
    <p:sldLayoutId id="2147483693" r:id="rId14"/>
    <p:sldLayoutId id="2147483694" r:id="rId15"/>
    <p:sldLayoutId id="2147483695" r:id="rId16"/>
    <p:sldLayoutId id="2147483696" r:id="rId17"/>
    <p:sldLayoutId id="2147483697" r:id="rId18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1900"/>
        </a:lnSpc>
        <a:spcBef>
          <a:spcPct val="0"/>
        </a:spcBef>
        <a:buNone/>
        <a:defRPr sz="1800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200"/>
        </a:spcAft>
        <a:buFontTx/>
        <a:buNone/>
        <a:defRPr sz="1500" kern="1200" cap="none" baseline="0">
          <a:solidFill>
            <a:schemeClr val="accent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200"/>
        </a:spcBef>
        <a:spcAft>
          <a:spcPts val="200"/>
        </a:spcAft>
        <a:buFontTx/>
        <a:buNone/>
        <a:tabLst/>
        <a:defRPr sz="12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87313" indent="-87313" algn="l" defTabSz="914400" rtl="0" eaLnBrk="1" latinLnBrk="0" hangingPunct="1">
        <a:spcBef>
          <a:spcPts val="100"/>
        </a:spcBef>
        <a:spcAft>
          <a:spcPts val="100"/>
        </a:spcAft>
        <a:buFont typeface="Century Gothic" pitchFamily="34" charset="0"/>
        <a:buChar char="-"/>
        <a:defRPr lang="fr-FR" sz="12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536575" indent="-88900" algn="l" defTabSz="914400" rtl="0" eaLnBrk="1" latinLnBrk="0" hangingPunct="1">
        <a:spcBef>
          <a:spcPts val="100"/>
        </a:spcBef>
        <a:spcAft>
          <a:spcPts val="100"/>
        </a:spcAft>
        <a:buSzPct val="100000"/>
        <a:buFont typeface="Century Gothic" pitchFamily="34" charset="0"/>
        <a:buChar char="•"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4pPr>
      <a:lvl5pPr marL="536575" indent="0" algn="l" defTabSz="625475" rtl="0" eaLnBrk="1" latinLnBrk="0" hangingPunct="1">
        <a:spcBef>
          <a:spcPts val="100"/>
        </a:spcBef>
        <a:spcAft>
          <a:spcPts val="100"/>
        </a:spcAft>
        <a:buFontTx/>
        <a:buNone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6480000" cy="503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87451" y="1276350"/>
            <a:ext cx="67691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smtClean="0"/>
              <a:t>Premier niveau de texte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460150" y="4720326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850" y="4720326"/>
            <a:ext cx="1295822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fr-FR" sz="800" b="1" dirty="0" smtClean="0">
                <a:solidFill>
                  <a:srgbClr val="000000"/>
                </a:solidFill>
              </a:rPr>
              <a:t>ÉCOLE POLYTECHNIQUE</a:t>
            </a:r>
            <a:r>
              <a:rPr lang="fr-FR" sz="800" dirty="0" smtClean="0">
                <a:solidFill>
                  <a:srgbClr val="000000"/>
                </a:solidFill>
              </a:rPr>
              <a:t> – 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1593120" y="4720326"/>
            <a:ext cx="6696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3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00" y="759600"/>
            <a:ext cx="649225" cy="8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54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1900"/>
        </a:lnSpc>
        <a:spcBef>
          <a:spcPct val="0"/>
        </a:spcBef>
        <a:buNone/>
        <a:defRPr sz="1800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200"/>
        </a:spcAft>
        <a:buFontTx/>
        <a:buNone/>
        <a:defRPr sz="1500" kern="1200" cap="none" baseline="0">
          <a:solidFill>
            <a:schemeClr val="accent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200"/>
        </a:spcBef>
        <a:spcAft>
          <a:spcPts val="200"/>
        </a:spcAft>
        <a:buFontTx/>
        <a:buNone/>
        <a:tabLst/>
        <a:defRPr sz="12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87313" indent="-87313" algn="l" defTabSz="914400" rtl="0" eaLnBrk="1" latinLnBrk="0" hangingPunct="1">
        <a:spcBef>
          <a:spcPts val="100"/>
        </a:spcBef>
        <a:spcAft>
          <a:spcPts val="100"/>
        </a:spcAft>
        <a:buFont typeface="Century Gothic" pitchFamily="34" charset="0"/>
        <a:buChar char="-"/>
        <a:defRPr lang="fr-FR" sz="12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536575" indent="-88900" algn="l" defTabSz="914400" rtl="0" eaLnBrk="1" latinLnBrk="0" hangingPunct="1">
        <a:spcBef>
          <a:spcPts val="100"/>
        </a:spcBef>
        <a:spcAft>
          <a:spcPts val="100"/>
        </a:spcAft>
        <a:buSzPct val="100000"/>
        <a:buFont typeface="Century Gothic" pitchFamily="34" charset="0"/>
        <a:buChar char="•"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4pPr>
      <a:lvl5pPr marL="536575" indent="0" algn="l" defTabSz="625475" rtl="0" eaLnBrk="1" latinLnBrk="0" hangingPunct="1">
        <a:spcBef>
          <a:spcPts val="100"/>
        </a:spcBef>
        <a:spcAft>
          <a:spcPts val="100"/>
        </a:spcAft>
        <a:buFontTx/>
        <a:buNone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 smtClean="0"/>
              <a:t>マスター タイトルの書式設定</a:t>
            </a:r>
            <a:endParaRPr kumimoji="1" lang="ja-JP" altLang="en-US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 smtClean="0"/>
              <a:t>マスター テキストの書式設定</a:t>
            </a:r>
          </a:p>
          <a:p>
            <a:pPr lvl="1"/>
            <a:r>
              <a:rPr kumimoji="1" lang="ja-JP" altLang="en-US" smtClean="0"/>
              <a:t>第 </a:t>
            </a:r>
            <a:r>
              <a:rPr kumimoji="1" lang="en-US" altLang="ja-JP" smtClean="0"/>
              <a:t>2 </a:t>
            </a:r>
            <a:r>
              <a:rPr kumimoji="1" lang="ja-JP" altLang="en-US" smtClean="0"/>
              <a:t>レベル</a:t>
            </a:r>
          </a:p>
          <a:p>
            <a:pPr lvl="2"/>
            <a:r>
              <a:rPr kumimoji="1" lang="ja-JP" altLang="en-US" smtClean="0"/>
              <a:t>第 </a:t>
            </a:r>
            <a:r>
              <a:rPr kumimoji="1" lang="en-US" altLang="ja-JP" smtClean="0"/>
              <a:t>3 </a:t>
            </a:r>
            <a:r>
              <a:rPr kumimoji="1" lang="ja-JP" altLang="en-US" smtClean="0"/>
              <a:t>レベル</a:t>
            </a:r>
          </a:p>
          <a:p>
            <a:pPr lvl="3"/>
            <a:r>
              <a:rPr kumimoji="1" lang="ja-JP" altLang="en-US" smtClean="0"/>
              <a:t>第 </a:t>
            </a:r>
            <a:r>
              <a:rPr kumimoji="1" lang="en-US" altLang="ja-JP" smtClean="0"/>
              <a:t>4 </a:t>
            </a:r>
            <a:r>
              <a:rPr kumimoji="1" lang="ja-JP" altLang="en-US" smtClean="0"/>
              <a:t>レベル</a:t>
            </a:r>
          </a:p>
          <a:p>
            <a:pPr lvl="4"/>
            <a:r>
              <a:rPr kumimoji="1" lang="ja-JP" altLang="en-US" smtClean="0"/>
              <a:t>第 </a:t>
            </a:r>
            <a:r>
              <a:rPr kumimoji="1" lang="en-US" altLang="ja-JP" smtClean="0"/>
              <a:t>5 </a:t>
            </a:r>
            <a:r>
              <a:rPr kumimoji="1" lang="ja-JP" altLang="en-US" smtClean="0"/>
              <a:t>レベル</a:t>
            </a:r>
            <a:endParaRPr kumimoji="1" lang="ja-JP" altLang="en-US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732E7B-89B6-40B6-A9D3-BDA5472E7EB1}" type="datetimeFigureOut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2016/3/18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9EC2E2-E5D0-4D28-B1A0-A0635450F991}" type="slidenum">
              <a:rPr kumimoji="1" lang="ja-JP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kumimoji="1" lang="ja-JP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063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kumimoji="1"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kumimoji="1"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kumimoji="1"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6480000" cy="50378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fr-FR" smtClean="0"/>
              <a:t>Titre de la slide sur une ou deux lignes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187451" y="1276350"/>
            <a:ext cx="6769100" cy="3095625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fr-FR" smtClean="0"/>
              <a:t>Premier niveau de texte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460150" y="4720326"/>
            <a:ext cx="360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 baseline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‹#›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323850" y="4720326"/>
            <a:ext cx="1295822" cy="1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r>
              <a:rPr lang="fr-FR" sz="800" b="1" dirty="0" smtClean="0">
                <a:solidFill>
                  <a:srgbClr val="000000"/>
                </a:solidFill>
              </a:rPr>
              <a:t>ÉCOLE POLYTECHNIQUE</a:t>
            </a:r>
            <a:r>
              <a:rPr lang="fr-FR" sz="800" dirty="0" smtClean="0">
                <a:solidFill>
                  <a:srgbClr val="000000"/>
                </a:solidFill>
              </a:rPr>
              <a:t> – </a:t>
            </a:r>
          </a:p>
        </p:txBody>
      </p:sp>
      <p:sp>
        <p:nvSpPr>
          <p:cNvPr id="7" name="Espace réservé du pied de page 6"/>
          <p:cNvSpPr>
            <a:spLocks noGrp="1"/>
          </p:cNvSpPr>
          <p:nvPr>
            <p:ph type="ftr" sz="quarter" idx="3"/>
          </p:nvPr>
        </p:nvSpPr>
        <p:spPr>
          <a:xfrm>
            <a:off x="1593120" y="4720326"/>
            <a:ext cx="6696000" cy="144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19" cstate="print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136000" y="759600"/>
            <a:ext cx="649225" cy="853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656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38" r:id="rId5"/>
    <p:sldLayoutId id="2147483739" r:id="rId6"/>
    <p:sldLayoutId id="2147483740" r:id="rId7"/>
    <p:sldLayoutId id="2147483741" r:id="rId8"/>
    <p:sldLayoutId id="2147483742" r:id="rId9"/>
    <p:sldLayoutId id="2147483743" r:id="rId10"/>
    <p:sldLayoutId id="2147483744" r:id="rId11"/>
    <p:sldLayoutId id="2147483745" r:id="rId12"/>
    <p:sldLayoutId id="2147483746" r:id="rId13"/>
    <p:sldLayoutId id="2147483747" r:id="rId14"/>
    <p:sldLayoutId id="2147483748" r:id="rId15"/>
    <p:sldLayoutId id="2147483749" r:id="rId16"/>
    <p:sldLayoutId id="2147483750" r:id="rId17"/>
  </p:sldLayoutIdLst>
  <p:transition>
    <p:fade/>
  </p:transition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ts val="1900"/>
        </a:lnSpc>
        <a:spcBef>
          <a:spcPct val="0"/>
        </a:spcBef>
        <a:buNone/>
        <a:defRPr sz="1800" kern="1200" cap="all" baseline="0">
          <a:solidFill>
            <a:schemeClr val="tx2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ts val="1000"/>
        </a:spcBef>
        <a:spcAft>
          <a:spcPts val="200"/>
        </a:spcAft>
        <a:buFontTx/>
        <a:buNone/>
        <a:defRPr sz="1500" kern="1200" cap="none" baseline="0">
          <a:solidFill>
            <a:schemeClr val="accent2"/>
          </a:solidFill>
          <a:latin typeface="+mj-lt"/>
          <a:ea typeface="+mn-ea"/>
          <a:cs typeface="+mn-cs"/>
        </a:defRPr>
      </a:lvl1pPr>
      <a:lvl2pPr marL="0" indent="0" algn="l" defTabSz="914400" rtl="0" eaLnBrk="1" latinLnBrk="0" hangingPunct="1">
        <a:spcBef>
          <a:spcPts val="200"/>
        </a:spcBef>
        <a:spcAft>
          <a:spcPts val="200"/>
        </a:spcAft>
        <a:buFontTx/>
        <a:buNone/>
        <a:tabLst/>
        <a:defRPr sz="1200" b="0" kern="1200">
          <a:solidFill>
            <a:schemeClr val="tx2"/>
          </a:solidFill>
          <a:latin typeface="+mn-lt"/>
          <a:ea typeface="+mn-ea"/>
          <a:cs typeface="+mn-cs"/>
        </a:defRPr>
      </a:lvl2pPr>
      <a:lvl3pPr marL="87313" indent="-87313" algn="l" defTabSz="914400" rtl="0" eaLnBrk="1" latinLnBrk="0" hangingPunct="1">
        <a:spcBef>
          <a:spcPts val="100"/>
        </a:spcBef>
        <a:spcAft>
          <a:spcPts val="100"/>
        </a:spcAft>
        <a:buFont typeface="Century Gothic" pitchFamily="34" charset="0"/>
        <a:buChar char="-"/>
        <a:defRPr lang="fr-FR" sz="1200" kern="1200" smtClean="0">
          <a:solidFill>
            <a:schemeClr val="tx2"/>
          </a:solidFill>
          <a:latin typeface="+mn-lt"/>
          <a:ea typeface="+mn-ea"/>
          <a:cs typeface="+mn-cs"/>
        </a:defRPr>
      </a:lvl3pPr>
      <a:lvl4pPr marL="536575" indent="-88900" algn="l" defTabSz="914400" rtl="0" eaLnBrk="1" latinLnBrk="0" hangingPunct="1">
        <a:spcBef>
          <a:spcPts val="100"/>
        </a:spcBef>
        <a:spcAft>
          <a:spcPts val="100"/>
        </a:spcAft>
        <a:buSzPct val="100000"/>
        <a:buFont typeface="Century Gothic" pitchFamily="34" charset="0"/>
        <a:buChar char="•"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4pPr>
      <a:lvl5pPr marL="536575" indent="0" algn="l" defTabSz="625475" rtl="0" eaLnBrk="1" latinLnBrk="0" hangingPunct="1">
        <a:spcBef>
          <a:spcPts val="100"/>
        </a:spcBef>
        <a:spcAft>
          <a:spcPts val="100"/>
        </a:spcAft>
        <a:buFontTx/>
        <a:buNone/>
        <a:defRPr lang="fr-FR" sz="1200" kern="1200" smtClean="0">
          <a:solidFill>
            <a:srgbClr val="636363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mp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31.jpe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1.jpe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8.xml"/><Relationship Id="rId5" Type="http://schemas.openxmlformats.org/officeDocument/2006/relationships/image" Target="../media/image31.jpe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6.jp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7.jp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3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7" Type="http://schemas.openxmlformats.org/officeDocument/2006/relationships/image" Target="../media/image36.tiff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1.xml"/><Relationship Id="rId6" Type="http://schemas.openxmlformats.org/officeDocument/2006/relationships/image" Target="../media/image35.tiff"/><Relationship Id="rId5" Type="http://schemas.openxmlformats.org/officeDocument/2006/relationships/image" Target="../media/image34.emf"/><Relationship Id="rId4" Type="http://schemas.openxmlformats.org/officeDocument/2006/relationships/image" Target="../media/image33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4950" b="1" dirty="0">
                <a:solidFill>
                  <a:schemeClr val="accent2"/>
                </a:solidFill>
              </a:rPr>
              <a:t>“</a:t>
            </a:r>
            <a:r>
              <a:rPr kumimoji="1" lang="en-US" altLang="ja-JP" sz="4950" b="1" dirty="0" err="1">
                <a:solidFill>
                  <a:schemeClr val="accent2"/>
                </a:solidFill>
              </a:rPr>
              <a:t>ASOBO”Project</a:t>
            </a:r>
            <a:endParaRPr kumimoji="1" lang="ja-JP" altLang="en-US" sz="4950" b="1" dirty="0">
              <a:solidFill>
                <a:schemeClr val="accent2"/>
              </a:solidFill>
            </a:endParaRP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kumimoji="1" lang="en-US" altLang="ja-JP" sz="2100" dirty="0"/>
              <a:t>Team BASKM</a:t>
            </a:r>
            <a:endParaRPr kumimoji="1" lang="ja-JP" altLang="en-US" sz="2100" dirty="0"/>
          </a:p>
        </p:txBody>
      </p:sp>
      <p:pic>
        <p:nvPicPr>
          <p:cNvPr id="4" name="図 3" descr="Tshirt Back.ai @ 41% (RGB/プレビュー) 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7791007" y="3945537"/>
            <a:ext cx="1100107" cy="992575"/>
          </a:xfrm>
          <a:prstGeom prst="rect">
            <a:avLst/>
          </a:prstGeom>
        </p:spPr>
      </p:pic>
      <p:sp>
        <p:nvSpPr>
          <p:cNvPr id="5" name="正方形/長方形 4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2051720" y="3083406"/>
            <a:ext cx="3888432" cy="580610"/>
          </a:xfrm>
        </p:spPr>
        <p:txBody>
          <a:bodyPr/>
          <a:lstStyle/>
          <a:p>
            <a:r>
              <a:rPr lang="en-US" sz="1600" dirty="0" smtClean="0">
                <a:solidFill>
                  <a:srgbClr val="000000"/>
                </a:solidFill>
              </a:rPr>
              <a:t>March 18</a:t>
            </a:r>
            <a:r>
              <a:rPr lang="en-US" sz="1600" baseline="30000" dirty="0" smtClean="0">
                <a:solidFill>
                  <a:srgbClr val="000000"/>
                </a:solidFill>
              </a:rPr>
              <a:t>th</a:t>
            </a:r>
            <a:r>
              <a:rPr lang="en-US" sz="1600" dirty="0" smtClean="0">
                <a:solidFill>
                  <a:srgbClr val="000000"/>
                </a:solidFill>
              </a:rPr>
              <a:t> 2016 – </a:t>
            </a:r>
          </a:p>
          <a:p>
            <a:r>
              <a:rPr lang="en-US" sz="1600" dirty="0" smtClean="0">
                <a:solidFill>
                  <a:srgbClr val="000000"/>
                </a:solidFill>
              </a:rPr>
              <a:t>Tri-continental Hackathon PITCH</a:t>
            </a:r>
            <a:endParaRPr lang="fr-FR" sz="16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0678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234430" y="858892"/>
            <a:ext cx="8640960" cy="820556"/>
          </a:xfrm>
        </p:spPr>
        <p:txBody>
          <a:bodyPr>
            <a:normAutofit/>
          </a:bodyPr>
          <a:lstStyle/>
          <a:p>
            <a:r>
              <a:rPr lang="en-US" altLang="ja-JP" b="1" dirty="0" smtClean="0"/>
              <a:t> </a:t>
            </a:r>
            <a:r>
              <a:rPr lang="en-US" altLang="ja-JP" sz="2400" b="1" dirty="0" smtClean="0"/>
              <a:t>Fact :</a:t>
            </a:r>
            <a:r>
              <a:rPr kumimoji="1" lang="en-US" altLang="ja-JP" sz="2400" b="1" dirty="0" smtClean="0"/>
              <a:t/>
            </a:r>
            <a:br>
              <a:rPr kumimoji="1" lang="en-US" altLang="ja-JP" sz="2400" b="1" dirty="0" smtClean="0"/>
            </a:br>
            <a:r>
              <a:rPr kumimoji="1" lang="en-US" altLang="ja-JP" sz="2400" dirty="0" smtClean="0"/>
              <a:t/>
            </a:r>
            <a:br>
              <a:rPr kumimoji="1" lang="en-US" altLang="ja-JP" sz="2400" dirty="0" smtClean="0"/>
            </a:br>
            <a:r>
              <a:rPr kumimoji="1" lang="en-US" altLang="ja-JP" sz="2400" dirty="0" smtClean="0">
                <a:solidFill>
                  <a:srgbClr val="C00000"/>
                </a:solidFill>
              </a:rPr>
              <a:t>Children left in cars are suffered by heat stroke 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467544" y="1853091"/>
            <a:ext cx="6613341" cy="1136559"/>
          </a:xfrm>
        </p:spPr>
        <p:txBody>
          <a:bodyPr/>
          <a:lstStyle/>
          <a:p>
            <a:r>
              <a:rPr kumimoji="1" lang="en-US" altLang="ja-JP" sz="1800" dirty="0" smtClean="0">
                <a:solidFill>
                  <a:schemeClr val="tx1"/>
                </a:solidFill>
                <a:latin typeface="+mn-ea"/>
              </a:rPr>
              <a:t>In U.S., around 30 children are killed by heat stroke</a:t>
            </a:r>
            <a:r>
              <a:rPr lang="ja-JP" altLang="en-US" sz="18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en-US" altLang="ja-JP" sz="1800" dirty="0" smtClean="0">
                <a:solidFill>
                  <a:schemeClr val="tx1"/>
                </a:solidFill>
                <a:latin typeface="+mn-ea"/>
              </a:rPr>
              <a:t>every year.</a:t>
            </a:r>
            <a:endParaRPr lang="en-US" altLang="ja-JP" sz="1800" dirty="0">
              <a:solidFill>
                <a:schemeClr val="tx1"/>
              </a:solidFill>
              <a:latin typeface="+mn-ea"/>
            </a:endParaRPr>
          </a:p>
          <a:p>
            <a:r>
              <a:rPr lang="en-US" altLang="ja-JP" sz="1800" dirty="0" smtClean="0">
                <a:solidFill>
                  <a:schemeClr val="tx1"/>
                </a:solidFill>
                <a:latin typeface="+mn-ea"/>
              </a:rPr>
              <a:t>The number of injuries is 50 times as much as death.</a:t>
            </a:r>
          </a:p>
          <a:p>
            <a:endParaRPr lang="en-US" altLang="ja-JP" dirty="0" smtClean="0"/>
          </a:p>
        </p:txBody>
      </p:sp>
      <p:sp>
        <p:nvSpPr>
          <p:cNvPr id="4" name="タイトル 1"/>
          <p:cNvSpPr txBox="1">
            <a:spLocks/>
          </p:cNvSpPr>
          <p:nvPr/>
        </p:nvSpPr>
        <p:spPr>
          <a:xfrm>
            <a:off x="611560" y="3243755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ja-JP" altLang="en-US" sz="3000" dirty="0">
              <a:solidFill>
                <a:srgbClr val="000000"/>
              </a:solidFill>
            </a:endParaRPr>
          </a:p>
        </p:txBody>
      </p:sp>
      <p:sp>
        <p:nvSpPr>
          <p:cNvPr id="9" name="正方形/長方形 8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0" name="図 9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11" name="図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2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テキスト ボックス 12"/>
          <p:cNvSpPr txBox="1"/>
          <p:nvPr/>
        </p:nvSpPr>
        <p:spPr>
          <a:xfrm>
            <a:off x="1475656" y="4422223"/>
            <a:ext cx="506842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50" dirty="0">
                <a:solidFill>
                  <a:srgbClr val="000000"/>
                </a:solidFill>
              </a:rPr>
              <a:t>Source: National Highway Traffic </a:t>
            </a:r>
            <a:r>
              <a:rPr kumimoji="1" lang="en-US" altLang="ja-JP" sz="1350" dirty="0" smtClean="0">
                <a:solidFill>
                  <a:srgbClr val="000000"/>
                </a:solidFill>
              </a:rPr>
              <a:t>Safety Administration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941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467545" y="533984"/>
            <a:ext cx="8471108" cy="595676"/>
          </a:xfrm>
        </p:spPr>
        <p:txBody>
          <a:bodyPr>
            <a:normAutofit/>
          </a:bodyPr>
          <a:lstStyle/>
          <a:p>
            <a:r>
              <a:rPr lang="en-US" altLang="ja-JP" dirty="0" smtClean="0"/>
              <a:t/>
            </a:r>
            <a:br>
              <a:rPr lang="en-US" altLang="ja-JP" dirty="0" smtClean="0"/>
            </a:br>
            <a:r>
              <a:rPr lang="en-US" altLang="ja-JP" dirty="0" smtClean="0"/>
              <a:t>Fatalities&amp; Injuries by Non-traffic incidents IN U.S(Under 15 years) </a:t>
            </a:r>
            <a:endParaRPr kumimoji="1" lang="ja-JP" alt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637580" y="1268016"/>
            <a:ext cx="3868340" cy="337961"/>
          </a:xfrm>
        </p:spPr>
        <p:txBody>
          <a:bodyPr/>
          <a:lstStyle/>
          <a:p>
            <a:r>
              <a:rPr kumimoji="1" lang="ja-JP" altLang="en-US" dirty="0" smtClean="0"/>
              <a:t>・</a:t>
            </a:r>
            <a:r>
              <a:rPr kumimoji="1" lang="en-US" altLang="ja-JP" dirty="0" smtClean="0"/>
              <a:t>Fatalities</a:t>
            </a:r>
            <a:endParaRPr kumimoji="1" lang="ja-JP" altLang="en-US" dirty="0"/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4622407" y="1233896"/>
            <a:ext cx="3887391" cy="406202"/>
          </a:xfrm>
        </p:spPr>
        <p:txBody>
          <a:bodyPr/>
          <a:lstStyle/>
          <a:p>
            <a:r>
              <a:rPr lang="ja-JP" altLang="en-US" dirty="0" smtClean="0"/>
              <a:t>・</a:t>
            </a:r>
            <a:r>
              <a:rPr lang="en-US" altLang="ja-JP" dirty="0" smtClean="0"/>
              <a:t>Injuries</a:t>
            </a:r>
            <a:endParaRPr kumimoji="1" lang="ja-JP" altLang="en-US" dirty="0"/>
          </a:p>
        </p:txBody>
      </p:sp>
      <p:graphicFrame>
        <p:nvGraphicFramePr>
          <p:cNvPr id="7" name="コンテンツ プレースホルダー 6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6470780"/>
              </p:ext>
            </p:extLst>
          </p:nvPr>
        </p:nvGraphicFramePr>
        <p:xfrm>
          <a:off x="637580" y="1607753"/>
          <a:ext cx="3868340" cy="2763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コンテンツ プレースホルダー 7"/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87378995"/>
              </p:ext>
            </p:extLst>
          </p:nvPr>
        </p:nvGraphicFramePr>
        <p:xfrm>
          <a:off x="4738805" y="1601151"/>
          <a:ext cx="3887391" cy="2763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テキスト ボックス 8"/>
          <p:cNvSpPr txBox="1"/>
          <p:nvPr/>
        </p:nvSpPr>
        <p:spPr>
          <a:xfrm>
            <a:off x="2571750" y="4642247"/>
            <a:ext cx="450913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50" dirty="0">
                <a:solidFill>
                  <a:srgbClr val="000000"/>
                </a:solidFill>
              </a:rPr>
              <a:t>Source: National Highway Traffic Safety Administration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  <p:pic>
        <p:nvPicPr>
          <p:cNvPr id="4" name="図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6030" y="2446771"/>
            <a:ext cx="1511939" cy="249958"/>
          </a:xfrm>
          <a:prstGeom prst="rect">
            <a:avLst/>
          </a:prstGeom>
        </p:spPr>
      </p:pic>
      <p:sp>
        <p:nvSpPr>
          <p:cNvPr id="12" name="正方形/長方形 11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3" name="図 12" descr="Tshirt Back.ai @ 41% (RGB/プレビュー)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5" name="Picture 2" descr="Afficher l'image d'origin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2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1" y="1119057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 smtClean="0">
                <a:solidFill>
                  <a:srgbClr val="FFFFFF"/>
                </a:solidFill>
                <a:latin typeface="Century Gothic"/>
              </a:rPr>
              <a:t>3.Product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3514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正方形/長方形 23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5" name="図 24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77792" y="267494"/>
            <a:ext cx="8124146" cy="778719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Product:</a:t>
            </a:r>
            <a:r>
              <a:rPr kumimoji="1" lang="ja-JP" altLang="en-US" sz="2400" dirty="0" smtClean="0">
                <a:solidFill>
                  <a:srgbClr val="C00000"/>
                </a:solidFill>
              </a:rPr>
              <a:t>”</a:t>
            </a:r>
            <a:r>
              <a:rPr kumimoji="1" lang="en-US" altLang="ja-JP" sz="2400" dirty="0" smtClean="0">
                <a:solidFill>
                  <a:srgbClr val="C00000"/>
                </a:solidFill>
              </a:rPr>
              <a:t>ASOBO“</a:t>
            </a:r>
            <a:br>
              <a:rPr kumimoji="1" lang="en-US" altLang="ja-JP" sz="2400" dirty="0" smtClean="0">
                <a:solidFill>
                  <a:srgbClr val="C00000"/>
                </a:solidFill>
              </a:rPr>
            </a:br>
            <a:r>
              <a:rPr kumimoji="1" lang="en-US" altLang="ja-JP" sz="2400" dirty="0"/>
              <a:t/>
            </a:r>
            <a:br>
              <a:rPr kumimoji="1" lang="en-US" altLang="ja-JP" sz="2400" dirty="0"/>
            </a:br>
            <a:r>
              <a:rPr kumimoji="1" lang="en-US" altLang="ja-JP" sz="2400" dirty="0">
                <a:solidFill>
                  <a:srgbClr val="C00000"/>
                </a:solidFill>
              </a:rPr>
              <a:t>Alert parents when their babies are in danger </a:t>
            </a:r>
            <a:endParaRPr kumimoji="1" lang="ja-JP" altLang="en-US" sz="2400" dirty="0">
              <a:solidFill>
                <a:srgbClr val="C00000"/>
              </a:solidFill>
            </a:endParaRPr>
          </a:p>
        </p:txBody>
      </p:sp>
      <p:sp>
        <p:nvSpPr>
          <p:cNvPr id="8" name="角丸四角形 7"/>
          <p:cNvSpPr/>
          <p:nvPr/>
        </p:nvSpPr>
        <p:spPr>
          <a:xfrm>
            <a:off x="3809048" y="2206348"/>
            <a:ext cx="1661636" cy="22927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dirty="0">
                <a:solidFill>
                  <a:srgbClr val="FFFFFF"/>
                </a:solidFill>
              </a:rPr>
              <a:t>ASOBO</a:t>
            </a:r>
            <a:endParaRPr kumimoji="1" lang="ja-JP" altLang="en-US" sz="2700" dirty="0">
              <a:solidFill>
                <a:srgbClr val="FFFFFF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3894058" y="1159432"/>
            <a:ext cx="1491615" cy="10326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4345899" y="1488762"/>
            <a:ext cx="111443" cy="1035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4793813" y="1488762"/>
            <a:ext cx="111443" cy="1035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4" name="月 13"/>
          <p:cNvSpPr/>
          <p:nvPr/>
        </p:nvSpPr>
        <p:spPr>
          <a:xfrm rot="16200000">
            <a:off x="4560212" y="1593327"/>
            <a:ext cx="159306" cy="587932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5" name="角丸四角形 14"/>
          <p:cNvSpPr/>
          <p:nvPr/>
        </p:nvSpPr>
        <p:spPr>
          <a:xfrm>
            <a:off x="409786" y="1419622"/>
            <a:ext cx="2768918" cy="325995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000" u="sng" dirty="0">
                <a:solidFill>
                  <a:srgbClr val="C9443E"/>
                </a:solidFill>
              </a:rPr>
              <a:t>Data </a:t>
            </a:r>
            <a:r>
              <a:rPr kumimoji="1" lang="en-US" altLang="ja-JP" sz="2000" u="sng" dirty="0" smtClean="0">
                <a:solidFill>
                  <a:srgbClr val="C9443E"/>
                </a:solidFill>
              </a:rPr>
              <a:t>measured by </a:t>
            </a:r>
            <a:r>
              <a:rPr kumimoji="1" lang="en-US" altLang="ja-JP" sz="2000" u="sng" dirty="0">
                <a:solidFill>
                  <a:srgbClr val="C9443E"/>
                </a:solidFill>
              </a:rPr>
              <a:t>Sensors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0000"/>
                </a:solidFill>
              </a:rPr>
              <a:t>Temperature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0000"/>
                </a:solidFill>
              </a:rPr>
              <a:t>Humidity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0000"/>
                </a:solidFill>
              </a:rPr>
              <a:t>Shock</a:t>
            </a:r>
          </a:p>
          <a:p>
            <a:endParaRPr lang="en-US" altLang="ja-JP" dirty="0">
              <a:solidFill>
                <a:srgbClr val="000000"/>
              </a:solidFill>
            </a:endParaRPr>
          </a:p>
        </p:txBody>
      </p:sp>
      <p:sp>
        <p:nvSpPr>
          <p:cNvPr id="16" name="角丸四角形 15"/>
          <p:cNvSpPr/>
          <p:nvPr/>
        </p:nvSpPr>
        <p:spPr>
          <a:xfrm>
            <a:off x="6256673" y="1488762"/>
            <a:ext cx="2768918" cy="3190813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en-US" altLang="ja-JP" sz="2000" u="sng" dirty="0">
                <a:solidFill>
                  <a:srgbClr val="C9443E"/>
                </a:solidFill>
              </a:rPr>
              <a:t>Alert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0000"/>
                </a:solidFill>
              </a:rPr>
              <a:t>Send M</a:t>
            </a:r>
            <a:r>
              <a:rPr kumimoji="1" lang="en-US" altLang="ja-JP" dirty="0">
                <a:solidFill>
                  <a:srgbClr val="000000"/>
                </a:solidFill>
              </a:rPr>
              <a:t>ail to parents </a:t>
            </a:r>
          </a:p>
          <a:p>
            <a:pPr marL="257175" indent="-257175">
              <a:buFont typeface="Arial" panose="020B0604020202020204" pitchFamily="34" charset="0"/>
              <a:buChar char="•"/>
            </a:pPr>
            <a:r>
              <a:rPr lang="en-US" altLang="ja-JP" dirty="0">
                <a:solidFill>
                  <a:srgbClr val="000000"/>
                </a:solidFill>
              </a:rPr>
              <a:t>Telephone </a:t>
            </a:r>
            <a:r>
              <a:rPr lang="en-US" altLang="ja-JP" dirty="0" smtClean="0">
                <a:solidFill>
                  <a:srgbClr val="000000"/>
                </a:solidFill>
              </a:rPr>
              <a:t>authority</a:t>
            </a:r>
          </a:p>
          <a:p>
            <a:r>
              <a:rPr lang="en-US" altLang="ja-JP" sz="2000" u="sng" dirty="0" smtClean="0">
                <a:solidFill>
                  <a:srgbClr val="C00000"/>
                </a:solidFill>
              </a:rPr>
              <a:t>Smart memory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600" dirty="0" smtClean="0">
                <a:solidFill>
                  <a:schemeClr val="tx1"/>
                </a:solidFill>
              </a:rPr>
              <a:t>Predict temperature</a:t>
            </a:r>
            <a:r>
              <a:rPr lang="ja-JP" altLang="en-US" sz="1600" dirty="0">
                <a:solidFill>
                  <a:schemeClr val="tx1"/>
                </a:solidFill>
              </a:rPr>
              <a:t> </a:t>
            </a:r>
            <a:r>
              <a:rPr lang="en-US" altLang="ja-JP" sz="1600" dirty="0" smtClean="0">
                <a:solidFill>
                  <a:schemeClr val="tx1"/>
                </a:solidFill>
              </a:rPr>
              <a:t>by last 30seconds data and call parents “before” danger.  </a:t>
            </a:r>
            <a:endParaRPr lang="en-US" altLang="ja-JP" sz="1600" dirty="0">
              <a:solidFill>
                <a:schemeClr val="tx1"/>
              </a:solidFill>
            </a:endParaRPr>
          </a:p>
          <a:p>
            <a:endParaRPr kumimoji="1" lang="en-US" altLang="ja-JP" dirty="0">
              <a:solidFill>
                <a:srgbClr val="000000"/>
              </a:solidFill>
            </a:endParaRPr>
          </a:p>
        </p:txBody>
      </p:sp>
      <p:sp>
        <p:nvSpPr>
          <p:cNvPr id="18" name="右矢印 17"/>
          <p:cNvSpPr/>
          <p:nvPr/>
        </p:nvSpPr>
        <p:spPr>
          <a:xfrm>
            <a:off x="2970194" y="2993096"/>
            <a:ext cx="745808" cy="5400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9" name="二等辺三角形 18"/>
          <p:cNvSpPr/>
          <p:nvPr/>
        </p:nvSpPr>
        <p:spPr>
          <a:xfrm rot="8973713">
            <a:off x="3312935" y="1299174"/>
            <a:ext cx="526703" cy="126890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000000"/>
              </a:solidFill>
            </a:endParaRPr>
          </a:p>
        </p:txBody>
      </p:sp>
      <p:sp>
        <p:nvSpPr>
          <p:cNvPr id="20" name="二等辺三角形 19"/>
          <p:cNvSpPr/>
          <p:nvPr/>
        </p:nvSpPr>
        <p:spPr>
          <a:xfrm rot="12817029">
            <a:off x="5454605" y="1305454"/>
            <a:ext cx="526703" cy="126890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000000"/>
              </a:solidFill>
            </a:endParaRPr>
          </a:p>
        </p:txBody>
      </p:sp>
      <p:sp>
        <p:nvSpPr>
          <p:cNvPr id="17" name="右矢印 16"/>
          <p:cNvSpPr/>
          <p:nvPr/>
        </p:nvSpPr>
        <p:spPr>
          <a:xfrm>
            <a:off x="5599271" y="2993096"/>
            <a:ext cx="745808" cy="540068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pic>
        <p:nvPicPr>
          <p:cNvPr id="26" name="図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27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角丸四角形 27"/>
          <p:cNvSpPr/>
          <p:nvPr/>
        </p:nvSpPr>
        <p:spPr>
          <a:xfrm>
            <a:off x="6288524" y="1046213"/>
            <a:ext cx="1379820" cy="442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rgbClr val="FFFFFF"/>
                </a:solidFill>
              </a:rPr>
              <a:t>Outpu</a:t>
            </a:r>
            <a:r>
              <a:rPr lang="en-US" altLang="ja-JP" sz="2700" dirty="0" smtClean="0">
                <a:solidFill>
                  <a:srgbClr val="FFFFFF"/>
                </a:solidFill>
              </a:rPr>
              <a:t>t</a:t>
            </a:r>
            <a:endParaRPr kumimoji="1" lang="ja-JP" altLang="en-US" sz="2700" dirty="0">
              <a:solidFill>
                <a:srgbClr val="FFFFFF"/>
              </a:solidFill>
            </a:endParaRPr>
          </a:p>
        </p:txBody>
      </p:sp>
      <p:sp>
        <p:nvSpPr>
          <p:cNvPr id="29" name="角丸四角形 28"/>
          <p:cNvSpPr/>
          <p:nvPr/>
        </p:nvSpPr>
        <p:spPr>
          <a:xfrm>
            <a:off x="522581" y="1046213"/>
            <a:ext cx="1379820" cy="44254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400" dirty="0" smtClean="0">
                <a:solidFill>
                  <a:srgbClr val="FFFFFF"/>
                </a:solidFill>
              </a:rPr>
              <a:t>Inpu</a:t>
            </a:r>
            <a:r>
              <a:rPr lang="en-US" altLang="ja-JP" sz="2700" dirty="0" smtClean="0">
                <a:solidFill>
                  <a:srgbClr val="FFFFFF"/>
                </a:solidFill>
              </a:rPr>
              <a:t>t</a:t>
            </a:r>
            <a:endParaRPr kumimoji="1" lang="ja-JP" altLang="en-US" sz="27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4559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正方形/長方形 1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9" name="図 18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3324" y="406596"/>
            <a:ext cx="6480000" cy="503786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Equipment inside “ASOBO”</a:t>
            </a:r>
            <a:endParaRPr kumimoji="1" lang="ja-JP" altLang="en-US" sz="2400" dirty="0"/>
          </a:p>
        </p:txBody>
      </p:sp>
      <p:pic>
        <p:nvPicPr>
          <p:cNvPr id="4" name="コンテンツ プレースホルダー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1642" y="1055303"/>
            <a:ext cx="4800716" cy="3600537"/>
          </a:xfrm>
        </p:spPr>
      </p:pic>
      <p:cxnSp>
        <p:nvCxnSpPr>
          <p:cNvPr id="8" name="直線コネクタ 7"/>
          <p:cNvCxnSpPr>
            <a:endCxn id="9" idx="1"/>
          </p:cNvCxnSpPr>
          <p:nvPr/>
        </p:nvCxnSpPr>
        <p:spPr>
          <a:xfrm>
            <a:off x="6387957" y="3197831"/>
            <a:ext cx="870735" cy="66268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" name="角丸四角形 8"/>
          <p:cNvSpPr/>
          <p:nvPr/>
        </p:nvSpPr>
        <p:spPr>
          <a:xfrm>
            <a:off x="7258693" y="3517615"/>
            <a:ext cx="1395359" cy="68580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Screen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cxnSp>
        <p:nvCxnSpPr>
          <p:cNvPr id="12" name="直線コネクタ 11"/>
          <p:cNvCxnSpPr>
            <a:stCxn id="14" idx="3"/>
          </p:cNvCxnSpPr>
          <p:nvPr/>
        </p:nvCxnSpPr>
        <p:spPr>
          <a:xfrm>
            <a:off x="2131513" y="3262916"/>
            <a:ext cx="1188325" cy="823630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角丸四角形 13"/>
          <p:cNvSpPr/>
          <p:nvPr/>
        </p:nvSpPr>
        <p:spPr>
          <a:xfrm>
            <a:off x="107504" y="2703317"/>
            <a:ext cx="2024009" cy="1119198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Temperature &amp; Humidity Sensor</a:t>
            </a:r>
          </a:p>
        </p:txBody>
      </p:sp>
      <p:cxnSp>
        <p:nvCxnSpPr>
          <p:cNvPr id="16" name="直線コネクタ 15"/>
          <p:cNvCxnSpPr/>
          <p:nvPr/>
        </p:nvCxnSpPr>
        <p:spPr>
          <a:xfrm>
            <a:off x="1894534" y="1799490"/>
            <a:ext cx="738861" cy="1341384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直線コネクタ 17"/>
          <p:cNvCxnSpPr>
            <a:stCxn id="23" idx="1"/>
          </p:cNvCxnSpPr>
          <p:nvPr/>
        </p:nvCxnSpPr>
        <p:spPr>
          <a:xfrm flipH="1">
            <a:off x="5587829" y="1496423"/>
            <a:ext cx="1670862" cy="724632"/>
          </a:xfrm>
          <a:prstGeom prst="line">
            <a:avLst/>
          </a:prstGeom>
          <a:ln w="38100"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角丸四角形 22"/>
          <p:cNvSpPr/>
          <p:nvPr/>
        </p:nvSpPr>
        <p:spPr>
          <a:xfrm>
            <a:off x="7258691" y="1153523"/>
            <a:ext cx="1542993" cy="68580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2100" dirty="0" smtClean="0">
                <a:solidFill>
                  <a:srgbClr val="000000"/>
                </a:solidFill>
              </a:rPr>
              <a:t>Arduino</a:t>
            </a:r>
          </a:p>
          <a:p>
            <a:pPr algn="ctr"/>
            <a:r>
              <a:rPr kumimoji="1" lang="en-US" altLang="ja-JP" sz="2100" dirty="0" smtClean="0">
                <a:solidFill>
                  <a:srgbClr val="000000"/>
                </a:solidFill>
              </a:rPr>
              <a:t>Yun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sp>
        <p:nvSpPr>
          <p:cNvPr id="28" name="角丸四角形 27"/>
          <p:cNvSpPr/>
          <p:nvPr/>
        </p:nvSpPr>
        <p:spPr>
          <a:xfrm>
            <a:off x="348011" y="1418231"/>
            <a:ext cx="1542993" cy="685800"/>
          </a:xfrm>
          <a:prstGeom prst="roundRect">
            <a:avLst/>
          </a:prstGeom>
          <a:ln w="381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Shock Sensor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pic>
        <p:nvPicPr>
          <p:cNvPr id="20" name="図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21" name="Picture 2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47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 smtClean="0"/>
              <a:t>Input</a:t>
            </a:r>
            <a:r>
              <a:rPr kumimoji="1" lang="en-US" altLang="ja-JP" sz="2400" dirty="0" smtClean="0"/>
              <a:t>: </a:t>
            </a:r>
            <a:br>
              <a:rPr kumimoji="1" lang="en-US" altLang="ja-JP" sz="2400" dirty="0" smtClean="0"/>
            </a:br>
            <a:r>
              <a:rPr kumimoji="1" lang="en-US" altLang="ja-JP" sz="2400" dirty="0" smtClean="0"/>
              <a:t>Measure temperature and humidity</a:t>
            </a:r>
            <a:endParaRPr kumimoji="1" lang="ja-JP" altLang="en-US" sz="2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8937" y="841853"/>
            <a:ext cx="8264484" cy="2123837"/>
          </a:xfrm>
        </p:spPr>
        <p:txBody>
          <a:bodyPr>
            <a:noAutofit/>
          </a:bodyPr>
          <a:lstStyle/>
          <a:p>
            <a:r>
              <a:rPr kumimoji="1" lang="en-US" altLang="ja-JP" sz="2400" u="sng" dirty="0" smtClean="0">
                <a:solidFill>
                  <a:srgbClr val="C00000"/>
                </a:solidFill>
                <a:latin typeface="+mn-lt"/>
              </a:rPr>
              <a:t>“ASOBO” can recognize danger levels,</a:t>
            </a:r>
          </a:p>
          <a:p>
            <a:r>
              <a:rPr kumimoji="1" lang="en-US" altLang="ja-JP" sz="2400" dirty="0" smtClean="0">
                <a:solidFill>
                  <a:srgbClr val="C00000"/>
                </a:solidFill>
                <a:latin typeface="+mn-lt"/>
              </a:rPr>
              <a:t>                          </a:t>
            </a:r>
            <a:r>
              <a:rPr kumimoji="1" lang="en-US" altLang="ja-JP" sz="2400" u="sng" dirty="0" smtClean="0">
                <a:solidFill>
                  <a:srgbClr val="C00000"/>
                </a:solidFill>
                <a:latin typeface="+mn-lt"/>
              </a:rPr>
              <a:t>to take proper measures for each level   </a:t>
            </a:r>
            <a:endParaRPr kumimoji="1" lang="ja-JP" altLang="en-US" sz="2400" u="sng" dirty="0">
              <a:solidFill>
                <a:srgbClr val="C00000"/>
              </a:solidFill>
              <a:latin typeface="+mn-lt"/>
            </a:endParaRPr>
          </a:p>
        </p:txBody>
      </p:sp>
      <p:pic>
        <p:nvPicPr>
          <p:cNvPr id="1026" name="Picture 2" descr="スクリーンショット (207)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2" t="31438" r="37965" b="14518"/>
          <a:stretch/>
        </p:blipFill>
        <p:spPr bwMode="auto">
          <a:xfrm>
            <a:off x="2240766" y="2093580"/>
            <a:ext cx="2572587" cy="2489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2862536" y="1754559"/>
            <a:ext cx="132904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sz="1350" dirty="0">
                <a:solidFill>
                  <a:srgbClr val="000000"/>
                </a:solidFill>
              </a:rPr>
              <a:t>Humidity(%)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 rot="10800000">
            <a:off x="1765232" y="2509126"/>
            <a:ext cx="600164" cy="155966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ja-JP" sz="1350" dirty="0">
                <a:solidFill>
                  <a:srgbClr val="000000"/>
                </a:solidFill>
              </a:rPr>
              <a:t>Temperature(</a:t>
            </a:r>
            <a:r>
              <a:rPr kumimoji="1" lang="ja-JP" altLang="en-US" sz="1350" dirty="0">
                <a:solidFill>
                  <a:srgbClr val="000000"/>
                </a:solidFill>
              </a:rPr>
              <a:t>℃</a:t>
            </a:r>
            <a:r>
              <a:rPr kumimoji="1" lang="en-US" altLang="ja-JP" sz="1350" dirty="0">
                <a:solidFill>
                  <a:srgbClr val="000000"/>
                </a:solidFill>
              </a:rPr>
              <a:t>)</a:t>
            </a:r>
          </a:p>
          <a:p>
            <a:pPr algn="ctr"/>
            <a:endParaRPr kumimoji="1" lang="en-US" altLang="ja-JP" sz="1350" dirty="0">
              <a:solidFill>
                <a:srgbClr val="000000"/>
              </a:solidFill>
            </a:endParaRPr>
          </a:p>
        </p:txBody>
      </p:sp>
      <p:sp>
        <p:nvSpPr>
          <p:cNvPr id="7" name="テキスト ボックス 6"/>
          <p:cNvSpPr txBox="1"/>
          <p:nvPr/>
        </p:nvSpPr>
        <p:spPr>
          <a:xfrm>
            <a:off x="2399532" y="4619824"/>
            <a:ext cx="361262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350" dirty="0" smtClean="0">
                <a:solidFill>
                  <a:srgbClr val="000000"/>
                </a:solidFill>
              </a:rPr>
              <a:t>Source : Japan ministry of environment 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0147128"/>
              </p:ext>
            </p:extLst>
          </p:nvPr>
        </p:nvGraphicFramePr>
        <p:xfrm>
          <a:off x="5151228" y="3131702"/>
          <a:ext cx="1502800" cy="14173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63753"/>
                <a:gridCol w="339047"/>
              </a:tblGrid>
              <a:tr h="45772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b="0" dirty="0" smtClean="0">
                          <a:solidFill>
                            <a:schemeClr val="tx1"/>
                          </a:solidFill>
                        </a:rPr>
                        <a:t>Severe</a:t>
                      </a:r>
                      <a:r>
                        <a:rPr kumimoji="1" lang="en-US" altLang="ja-JP" sz="15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500" b="0" dirty="0" smtClean="0">
                          <a:solidFill>
                            <a:schemeClr val="tx1"/>
                          </a:solidFill>
                        </a:rPr>
                        <a:t>Danger</a:t>
                      </a:r>
                      <a:endParaRPr kumimoji="1" lang="ja-JP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/>
                      <a:endParaRPr kumimoji="1" lang="ja-JP" altLang="en-US" sz="15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Danger</a:t>
                      </a:r>
                      <a:endParaRPr kumimoji="1" lang="ja-JP" altLang="en-US" sz="15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Warning</a:t>
                      </a:r>
                      <a:endParaRPr kumimoji="1" lang="ja-JP" altLang="en-US" sz="15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  <a:tr h="29718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500" dirty="0" smtClean="0"/>
                        <a:t>Safe</a:t>
                      </a:r>
                      <a:endParaRPr kumimoji="1" lang="ja-JP" altLang="en-US" sz="1500" dirty="0"/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kumimoji="1" lang="ja-JP" altLang="en-US" sz="2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8" name="テキスト ボックス 7"/>
          <p:cNvSpPr txBox="1"/>
          <p:nvPr/>
        </p:nvSpPr>
        <p:spPr>
          <a:xfrm>
            <a:off x="6290417" y="3360596"/>
            <a:ext cx="392415" cy="10710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kumimoji="1" lang="en-US" altLang="ja-JP" sz="1350" dirty="0">
                <a:solidFill>
                  <a:srgbClr val="000000"/>
                </a:solidFill>
              </a:rPr>
              <a:t>Level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  <p:sp>
        <p:nvSpPr>
          <p:cNvPr id="10" name="テキスト ボックス 9"/>
          <p:cNvSpPr txBox="1"/>
          <p:nvPr/>
        </p:nvSpPr>
        <p:spPr>
          <a:xfrm>
            <a:off x="5259208" y="2748614"/>
            <a:ext cx="1286839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altLang="ja-JP" sz="1350" dirty="0">
                <a:solidFill>
                  <a:srgbClr val="000000"/>
                </a:solidFill>
              </a:rPr>
              <a:t>WBGT index</a:t>
            </a:r>
            <a:endParaRPr kumimoji="1" lang="ja-JP" altLang="en-US" sz="1350" dirty="0">
              <a:solidFill>
                <a:srgbClr val="000000"/>
              </a:solidFill>
            </a:endParaRPr>
          </a:p>
        </p:txBody>
      </p:sp>
      <p:sp>
        <p:nvSpPr>
          <p:cNvPr id="15" name="正方形/長方形 14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6" name="図 15" descr="Tshirt Back.ai @ 41% (RGB/プレビュー)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17" name="図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8" name="Picture 2" descr="Afficher l'image d'origin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657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850" y="462770"/>
            <a:ext cx="6480000" cy="503786"/>
          </a:xfrm>
        </p:spPr>
        <p:txBody>
          <a:bodyPr>
            <a:normAutofit/>
          </a:bodyPr>
          <a:lstStyle/>
          <a:p>
            <a:r>
              <a:rPr lang="en-US" altLang="ja-JP" sz="3600" dirty="0"/>
              <a:t>Input: Measure </a:t>
            </a:r>
            <a:r>
              <a:rPr lang="en-US" altLang="ja-JP" sz="3600" dirty="0" smtClean="0"/>
              <a:t>shock Slide </a:t>
            </a:r>
            <a:endParaRPr kumimoji="1" lang="ja-JP" altLang="en-US" sz="36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894756"/>
            <a:ext cx="7776864" cy="3477219"/>
          </a:xfr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テキスト ボックス 10"/>
          <p:cNvSpPr txBox="1"/>
          <p:nvPr/>
        </p:nvSpPr>
        <p:spPr>
          <a:xfrm>
            <a:off x="683567" y="987574"/>
            <a:ext cx="7632221" cy="15696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t"/>
            <a:r>
              <a:rPr lang="en-US" altLang="ja-JP" sz="2400" u="sng" dirty="0" smtClean="0">
                <a:solidFill>
                  <a:srgbClr val="C00000"/>
                </a:solidFill>
              </a:rPr>
              <a:t>“ASOBO” </a:t>
            </a:r>
            <a:r>
              <a:rPr lang="en-US" altLang="ja-JP" sz="2400" u="sng" dirty="0">
                <a:solidFill>
                  <a:srgbClr val="C00000"/>
                </a:solidFill>
              </a:rPr>
              <a:t>can sense when a child is in the </a:t>
            </a:r>
            <a:r>
              <a:rPr lang="en-US" altLang="ja-JP" sz="2400" u="sng" dirty="0" smtClean="0">
                <a:solidFill>
                  <a:srgbClr val="C00000"/>
                </a:solidFill>
              </a:rPr>
              <a:t>car </a:t>
            </a:r>
          </a:p>
          <a:p>
            <a:pPr fontAlgn="t"/>
            <a:endParaRPr lang="en-US" altLang="ja-JP" sz="2400" u="sng" dirty="0" smtClean="0">
              <a:solidFill>
                <a:srgbClr val="C00000"/>
              </a:solidFill>
            </a:endParaRPr>
          </a:p>
          <a:p>
            <a:pPr fontAlgn="t"/>
            <a:r>
              <a:rPr lang="en-US" altLang="ja-JP" dirty="0" smtClean="0"/>
              <a:t>The </a:t>
            </a:r>
            <a:r>
              <a:rPr lang="en-US" altLang="ja-JP" dirty="0"/>
              <a:t>built in accelerometer, upon sensing movement, will turn on the temperature sensing functionality (if no movement, it is off to save power).</a:t>
            </a:r>
          </a:p>
        </p:txBody>
      </p:sp>
    </p:spTree>
    <p:extLst>
      <p:ext uri="{BB962C8B-B14F-4D97-AF65-F5344CB8AC3E}">
        <p14:creationId xmlns:p14="http://schemas.microsoft.com/office/powerpoint/2010/main" val="3489537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23528" y="555526"/>
            <a:ext cx="7628670" cy="503786"/>
          </a:xfrm>
        </p:spPr>
        <p:txBody>
          <a:bodyPr>
            <a:normAutofit fontScale="90000"/>
          </a:bodyPr>
          <a:lstStyle/>
          <a:p>
            <a:r>
              <a:rPr lang="en-US" altLang="ja-JP" sz="2800" dirty="0" smtClean="0"/>
              <a:t>ENGINEERING(Output)):</a:t>
            </a:r>
            <a:br>
              <a:rPr lang="en-US" altLang="ja-JP" sz="2800" dirty="0" smtClean="0"/>
            </a:br>
            <a:r>
              <a:rPr lang="en-US" altLang="ja-JP" sz="2000" dirty="0" smtClean="0"/>
              <a:t/>
            </a:r>
            <a:br>
              <a:rPr lang="en-US" altLang="ja-JP" sz="2000" dirty="0" smtClean="0"/>
            </a:br>
            <a:r>
              <a:rPr lang="en-US" altLang="ja-JP" sz="2700" u="sng" dirty="0" smtClean="0">
                <a:solidFill>
                  <a:srgbClr val="C00000"/>
                </a:solidFill>
              </a:rPr>
              <a:t>Give different alert for each level of danger </a:t>
            </a:r>
            <a:endParaRPr kumimoji="1" lang="ja-JP" altLang="en-US" sz="2000" u="sng" dirty="0">
              <a:solidFill>
                <a:srgbClr val="C00000"/>
              </a:solidFill>
            </a:endParaRPr>
          </a:p>
        </p:txBody>
      </p:sp>
      <p:graphicFrame>
        <p:nvGraphicFramePr>
          <p:cNvPr id="9" name="表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6318705"/>
              </p:ext>
            </p:extLst>
          </p:nvPr>
        </p:nvGraphicFramePr>
        <p:xfrm>
          <a:off x="2339752" y="1440950"/>
          <a:ext cx="4320001" cy="2822297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196342"/>
                <a:gridCol w="3123659"/>
              </a:tblGrid>
              <a:tr h="342900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solidFill>
                            <a:schemeClr val="tx1"/>
                          </a:solidFill>
                        </a:rPr>
                        <a:t>Level</a:t>
                      </a:r>
                      <a:endParaRPr kumimoji="1" lang="ja-JP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solidFill>
                            <a:schemeClr val="tx1"/>
                          </a:solidFill>
                        </a:rPr>
                        <a:t>Alert</a:t>
                      </a:r>
                      <a:endParaRPr kumimoji="1" lang="ja-JP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</a:tr>
              <a:tr h="864343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b="0" dirty="0" smtClean="0">
                          <a:solidFill>
                            <a:schemeClr val="tx1"/>
                          </a:solidFill>
                        </a:rPr>
                        <a:t>Severe</a:t>
                      </a:r>
                      <a:r>
                        <a:rPr kumimoji="1" lang="en-US" altLang="ja-JP" sz="1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kumimoji="1" lang="en-US" altLang="ja-JP" sz="1800" b="0" dirty="0" smtClean="0">
                          <a:solidFill>
                            <a:schemeClr val="tx1"/>
                          </a:solidFill>
                        </a:rPr>
                        <a:t>Danger</a:t>
                      </a:r>
                      <a:endParaRPr kumimoji="1" lang="ja-JP" alt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500" b="0" dirty="0" smtClean="0">
                          <a:solidFill>
                            <a:schemeClr val="tx1"/>
                          </a:solidFill>
                        </a:rPr>
                        <a:t>Send Severe</a:t>
                      </a:r>
                      <a:r>
                        <a:rPr kumimoji="1" lang="en-US" altLang="ja-JP" sz="1500" b="0" baseline="0" dirty="0" smtClean="0">
                          <a:solidFill>
                            <a:schemeClr val="tx1"/>
                          </a:solidFill>
                        </a:rPr>
                        <a:t> Emergency Message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500" b="0" baseline="0" dirty="0" smtClean="0">
                          <a:solidFill>
                            <a:schemeClr val="tx1"/>
                          </a:solidFill>
                        </a:rPr>
                        <a:t>Telephone Authority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</a:tr>
              <a:tr h="77800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Danger</a:t>
                      </a:r>
                      <a:endParaRPr kumimoji="1" lang="ja-JP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500" b="0" dirty="0" smtClean="0">
                          <a:solidFill>
                            <a:schemeClr val="tx1"/>
                          </a:solidFill>
                        </a:rPr>
                        <a:t>Send Severe</a:t>
                      </a:r>
                      <a:r>
                        <a:rPr kumimoji="1" lang="en-US" altLang="ja-JP" sz="1500" b="0" baseline="0" dirty="0" smtClean="0">
                          <a:solidFill>
                            <a:schemeClr val="tx1"/>
                          </a:solidFill>
                        </a:rPr>
                        <a:t> Emergency Message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500" b="0" baseline="0" dirty="0" smtClean="0">
                          <a:solidFill>
                            <a:schemeClr val="tx1"/>
                          </a:solidFill>
                        </a:rPr>
                        <a:t>Telephone Authority</a:t>
                      </a:r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837047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800" dirty="0" smtClean="0"/>
                        <a:t>Warning</a:t>
                      </a:r>
                      <a:endParaRPr kumimoji="1" lang="ja-JP" altLang="en-US" sz="18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kumimoji="1" lang="en-US" altLang="ja-JP" sz="1500" dirty="0" smtClean="0"/>
                        <a:t>Send Emergency Message</a:t>
                      </a:r>
                      <a:endParaRPr kumimoji="1" lang="ja-JP" altLang="en-US" sz="1500" dirty="0"/>
                    </a:p>
                  </a:txBody>
                  <a:tcPr marL="68580" marR="68580" marT="34290" marB="3429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  <p:sp>
        <p:nvSpPr>
          <p:cNvPr id="11" name="正方形/長方形 10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59876" y="4278628"/>
            <a:ext cx="793193" cy="715661"/>
          </a:xfrm>
          <a:prstGeom prst="rect">
            <a:avLst/>
          </a:prstGeom>
        </p:spPr>
      </p:pic>
      <p:pic>
        <p:nvPicPr>
          <p:cNvPr id="13" name="図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4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7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9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図 6" descr="Tshirt Back.ai @ 41% (RGB/プレビュー)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59876" y="4278628"/>
            <a:ext cx="793193" cy="715661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Alert mail to parents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18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>
              <a:solidFill>
                <a:srgbClr val="000000"/>
              </a:solidFill>
            </a:endParaRP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8520" y="1305408"/>
            <a:ext cx="9335429" cy="3558918"/>
          </a:xfrm>
        </p:spPr>
      </p:pic>
    </p:spTree>
    <p:extLst>
      <p:ext uri="{BB962C8B-B14F-4D97-AF65-F5344CB8AC3E}">
        <p14:creationId xmlns:p14="http://schemas.microsoft.com/office/powerpoint/2010/main" val="23288343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59876" y="4278628"/>
            <a:ext cx="793193" cy="715661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9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Alert SMS for Authority</a:t>
            </a:r>
            <a:endParaRPr kumimoji="1" lang="ja-JP" altLang="en-US" sz="2400" dirty="0"/>
          </a:p>
        </p:txBody>
      </p:sp>
      <p:sp>
        <p:nvSpPr>
          <p:cNvPr id="3" name="スライド番号プレースホルダー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19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>
                <a:solidFill>
                  <a:srgbClr val="000000"/>
                </a:solidFill>
              </a:rPr>
              <a:t>March 18th 2016 - Tri-continental Hackathon PITCH</a:t>
            </a:r>
            <a:endParaRPr lang="fr-FR">
              <a:solidFill>
                <a:srgbClr val="000000"/>
              </a:solidFill>
            </a:endParaRPr>
          </a:p>
        </p:txBody>
      </p:sp>
      <p:pic>
        <p:nvPicPr>
          <p:cNvPr id="6" name="コンテンツ プレースホルダー 5"/>
          <p:cNvPicPr>
            <a:picLocks noGrp="1" noChangeAspect="1"/>
          </p:cNvPicPr>
          <p:nvPr>
            <p:ph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2908"/>
            <a:ext cx="3102059" cy="5517532"/>
          </a:xfrm>
        </p:spPr>
      </p:pic>
    </p:spTree>
    <p:extLst>
      <p:ext uri="{BB962C8B-B14F-4D97-AF65-F5344CB8AC3E}">
        <p14:creationId xmlns:p14="http://schemas.microsoft.com/office/powerpoint/2010/main" val="373242480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187451" y="4083918"/>
            <a:ext cx="6769100" cy="666000"/>
          </a:xfrm>
        </p:spPr>
        <p:txBody>
          <a:bodyPr>
            <a:normAutofit/>
          </a:bodyPr>
          <a:lstStyle/>
          <a:p>
            <a:r>
              <a:rPr lang="en-US" sz="4400" b="1" dirty="0" smtClean="0"/>
              <a:t>Team</a:t>
            </a:r>
            <a:endParaRPr lang="en-US" sz="4400" b="1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Tri-continental hackathon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01426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83568" y="894756"/>
            <a:ext cx="7272983" cy="3477219"/>
          </a:xfrm>
        </p:spPr>
        <p:txBody>
          <a:bodyPr/>
          <a:lstStyle/>
          <a:p>
            <a:r>
              <a:rPr kumimoji="1" lang="en-US" altLang="ja-JP" dirty="0" smtClean="0"/>
              <a:t> </a:t>
            </a:r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テキスト ボックス 3"/>
          <p:cNvSpPr txBox="1"/>
          <p:nvPr/>
        </p:nvSpPr>
        <p:spPr>
          <a:xfrm>
            <a:off x="699412" y="1807516"/>
            <a:ext cx="7616377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fontAlgn="t"/>
            <a:r>
              <a:rPr lang="ja-JP" altLang="en-US" dirty="0" smtClean="0"/>
              <a:t>”</a:t>
            </a:r>
            <a:r>
              <a:rPr lang="en-US" altLang="ja-JP" dirty="0" smtClean="0"/>
              <a:t>ASOBO</a:t>
            </a:r>
            <a:r>
              <a:rPr lang="en-US" altLang="ja-JP" dirty="0"/>
              <a:t>"</a:t>
            </a:r>
            <a:r>
              <a:rPr lang="en-US" altLang="ja-JP" dirty="0" smtClean="0"/>
              <a:t> </a:t>
            </a:r>
            <a:r>
              <a:rPr lang="en-US" altLang="ja-JP" dirty="0"/>
              <a:t>features smart memory that will determine if temperature levels have been rising in the past 30 seconds. </a:t>
            </a:r>
            <a:endParaRPr lang="en-US" altLang="ja-JP" dirty="0" smtClean="0"/>
          </a:p>
          <a:p>
            <a:pPr fontAlgn="t"/>
            <a:r>
              <a:rPr lang="en-US" altLang="ja-JP" dirty="0" smtClean="0"/>
              <a:t>If </a:t>
            </a:r>
            <a:r>
              <a:rPr lang="en-US" altLang="ja-JP" dirty="0"/>
              <a:t>so, it will alert the parents to come before the temperature increases more. </a:t>
            </a:r>
            <a:endParaRPr lang="en-US" altLang="ja-JP" dirty="0" smtClean="0"/>
          </a:p>
          <a:p>
            <a:pPr fontAlgn="t"/>
            <a:r>
              <a:rPr lang="en-US" altLang="ja-JP" dirty="0" smtClean="0"/>
              <a:t>This </a:t>
            </a:r>
            <a:r>
              <a:rPr lang="en-US" altLang="ja-JP" dirty="0"/>
              <a:t>way, we can alert parents *before* the problem occurs.</a:t>
            </a:r>
            <a:endParaRPr lang="en-US" altLang="ja-JP" sz="1600" dirty="0"/>
          </a:p>
        </p:txBody>
      </p:sp>
      <p:sp>
        <p:nvSpPr>
          <p:cNvPr id="12" name="タイトル 1"/>
          <p:cNvSpPr>
            <a:spLocks noGrp="1"/>
          </p:cNvSpPr>
          <p:nvPr>
            <p:ph type="title"/>
          </p:nvPr>
        </p:nvSpPr>
        <p:spPr>
          <a:xfrm>
            <a:off x="323850" y="339724"/>
            <a:ext cx="8136582" cy="503786"/>
          </a:xfrm>
        </p:spPr>
        <p:txBody>
          <a:bodyPr>
            <a:normAutofit fontScale="90000"/>
          </a:bodyPr>
          <a:lstStyle/>
          <a:p>
            <a:r>
              <a:rPr lang="en-US" altLang="ja-JP" sz="2800" dirty="0" smtClean="0"/>
              <a:t>ENGINEERING(Output)):</a:t>
            </a:r>
            <a:br>
              <a:rPr lang="en-US" altLang="ja-JP" sz="2800" dirty="0" smtClean="0"/>
            </a:br>
            <a:r>
              <a:rPr lang="en-US" altLang="ja-JP" sz="2800" dirty="0" smtClean="0"/>
              <a:t/>
            </a:r>
            <a:br>
              <a:rPr lang="en-US" altLang="ja-JP" sz="2800" dirty="0" smtClean="0"/>
            </a:br>
            <a:r>
              <a:rPr lang="en-US" altLang="ja-JP" sz="2800" u="sng" dirty="0" smtClean="0">
                <a:solidFill>
                  <a:srgbClr val="C00000"/>
                </a:solidFill>
              </a:rPr>
              <a:t>smart memory can predict danger</a:t>
            </a:r>
            <a:br>
              <a:rPr lang="en-US" altLang="ja-JP" sz="2800" u="sng" dirty="0" smtClean="0">
                <a:solidFill>
                  <a:srgbClr val="C00000"/>
                </a:solidFill>
              </a:rPr>
            </a:br>
            <a:r>
              <a:rPr lang="en-US" altLang="ja-JP" sz="2800" u="sng" dirty="0" smtClean="0">
                <a:solidFill>
                  <a:srgbClr val="C00000"/>
                </a:solidFill>
              </a:rPr>
              <a:t> </a:t>
            </a:r>
            <a:br>
              <a:rPr lang="en-US" altLang="ja-JP" sz="2800" u="sng" dirty="0" smtClean="0">
                <a:solidFill>
                  <a:srgbClr val="C00000"/>
                </a:solidFill>
              </a:rPr>
            </a:br>
            <a:r>
              <a:rPr lang="en-US" altLang="ja-JP" sz="2800" dirty="0" smtClean="0">
                <a:solidFill>
                  <a:srgbClr val="C00000"/>
                </a:solidFill>
              </a:rPr>
              <a:t>                                                 </a:t>
            </a:r>
            <a:r>
              <a:rPr lang="en-US" altLang="ja-JP" sz="2800" u="sng" dirty="0" smtClean="0">
                <a:solidFill>
                  <a:srgbClr val="C00000"/>
                </a:solidFill>
              </a:rPr>
              <a:t> and alert in advance</a:t>
            </a:r>
            <a:endParaRPr kumimoji="1" lang="ja-JP" altLang="en-US" sz="2000" u="sng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6489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1" y="1119057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>
                <a:solidFill>
                  <a:srgbClr val="FFFFFF"/>
                </a:solidFill>
                <a:latin typeface="Century Gothic"/>
              </a:rPr>
              <a:t>4</a:t>
            </a:r>
            <a:r>
              <a:rPr kumimoji="1" lang="en-US" altLang="ja-JP" sz="4950" dirty="0" smtClean="0">
                <a:solidFill>
                  <a:srgbClr val="FFFFFF"/>
                </a:solidFill>
                <a:latin typeface="Century Gothic"/>
              </a:rPr>
              <a:t>.Design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70807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2" name="図 31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33" name="図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16423" y="335621"/>
            <a:ext cx="1412217" cy="291913"/>
          </a:xfrm>
        </p:spPr>
        <p:txBody>
          <a:bodyPr>
            <a:normAutofit/>
          </a:bodyPr>
          <a:lstStyle/>
          <a:p>
            <a:r>
              <a:rPr lang="en-US" altLang="ja-JP" sz="2400" dirty="0" smtClean="0"/>
              <a:t>Design</a:t>
            </a:r>
            <a:r>
              <a:rPr kumimoji="1" lang="en-US" altLang="ja-JP" sz="2400" dirty="0" smtClean="0"/>
              <a:t>:</a:t>
            </a:r>
            <a:endParaRPr kumimoji="1" lang="ja-JP" altLang="en-US" sz="2400" dirty="0"/>
          </a:p>
        </p:txBody>
      </p:sp>
      <p:sp>
        <p:nvSpPr>
          <p:cNvPr id="8" name="角丸四角形 7"/>
          <p:cNvSpPr/>
          <p:nvPr/>
        </p:nvSpPr>
        <p:spPr>
          <a:xfrm>
            <a:off x="803087" y="2213982"/>
            <a:ext cx="1661636" cy="2292787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ja-JP" sz="2700" dirty="0">
                <a:solidFill>
                  <a:srgbClr val="FFFFFF"/>
                </a:solidFill>
              </a:rPr>
              <a:t>ASOBO</a:t>
            </a:r>
            <a:endParaRPr kumimoji="1" lang="ja-JP" altLang="en-US" sz="2700" dirty="0">
              <a:solidFill>
                <a:srgbClr val="FFFFFF"/>
              </a:solidFill>
            </a:endParaRPr>
          </a:p>
        </p:txBody>
      </p:sp>
      <p:sp>
        <p:nvSpPr>
          <p:cNvPr id="10" name="角丸四角形 9"/>
          <p:cNvSpPr/>
          <p:nvPr/>
        </p:nvSpPr>
        <p:spPr>
          <a:xfrm>
            <a:off x="888867" y="1173719"/>
            <a:ext cx="1491615" cy="103262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2" name="円/楕円 11"/>
          <p:cNvSpPr/>
          <p:nvPr/>
        </p:nvSpPr>
        <p:spPr>
          <a:xfrm>
            <a:off x="1365536" y="1486473"/>
            <a:ext cx="111443" cy="1035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3" name="円/楕円 12"/>
          <p:cNvSpPr/>
          <p:nvPr/>
        </p:nvSpPr>
        <p:spPr>
          <a:xfrm>
            <a:off x="4793813" y="1488762"/>
            <a:ext cx="111443" cy="1035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4" name="月 13"/>
          <p:cNvSpPr/>
          <p:nvPr/>
        </p:nvSpPr>
        <p:spPr>
          <a:xfrm rot="16200000">
            <a:off x="1555021" y="1608846"/>
            <a:ext cx="159306" cy="587932"/>
          </a:xfrm>
          <a:prstGeom prst="moon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19" name="円/楕円 18"/>
          <p:cNvSpPr/>
          <p:nvPr/>
        </p:nvSpPr>
        <p:spPr>
          <a:xfrm>
            <a:off x="1777012" y="1486473"/>
            <a:ext cx="111443" cy="10358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cxnSp>
        <p:nvCxnSpPr>
          <p:cNvPr id="9" name="直線コネクタ 8"/>
          <p:cNvCxnSpPr>
            <a:stCxn id="10" idx="3"/>
          </p:cNvCxnSpPr>
          <p:nvPr/>
        </p:nvCxnSpPr>
        <p:spPr>
          <a:xfrm flipV="1">
            <a:off x="2380483" y="509766"/>
            <a:ext cx="390521" cy="11802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線コネクタ 22"/>
          <p:cNvCxnSpPr>
            <a:stCxn id="26" idx="1"/>
          </p:cNvCxnSpPr>
          <p:nvPr/>
        </p:nvCxnSpPr>
        <p:spPr>
          <a:xfrm flipH="1">
            <a:off x="2771003" y="509765"/>
            <a:ext cx="32600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角丸四角形 28"/>
          <p:cNvSpPr/>
          <p:nvPr/>
        </p:nvSpPr>
        <p:spPr>
          <a:xfrm>
            <a:off x="4067944" y="61455"/>
            <a:ext cx="4176464" cy="1858490"/>
          </a:xfrm>
          <a:prstGeom prst="roundRect">
            <a:avLst/>
          </a:prstGeom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kumimoji="1" lang="ja-JP" altLang="en-US" sz="1500" dirty="0" smtClean="0">
                <a:solidFill>
                  <a:srgbClr val="000000"/>
                </a:solidFill>
              </a:rPr>
              <a:t>・</a:t>
            </a:r>
            <a:r>
              <a:rPr kumimoji="1" lang="ja-JP" altLang="en-US" sz="1500" dirty="0">
                <a:solidFill>
                  <a:srgbClr val="000000"/>
                </a:solidFill>
              </a:rPr>
              <a:t> </a:t>
            </a:r>
            <a:r>
              <a:rPr kumimoji="1" lang="ja-JP" altLang="en-US" sz="1500" dirty="0" smtClean="0">
                <a:solidFill>
                  <a:srgbClr val="000000"/>
                </a:solidFill>
              </a:rPr>
              <a:t>  ・</a:t>
            </a:r>
            <a:r>
              <a:rPr kumimoji="1" lang="ja-JP" altLang="en-US" sz="1500" dirty="0">
                <a:solidFill>
                  <a:srgbClr val="000000"/>
                </a:solidFill>
              </a:rPr>
              <a:t>　</a:t>
            </a:r>
            <a:r>
              <a:rPr kumimoji="1" lang="ja-JP" altLang="en-US" sz="1400" dirty="0">
                <a:solidFill>
                  <a:srgbClr val="000000"/>
                </a:solidFill>
              </a:rPr>
              <a:t>　</a:t>
            </a:r>
            <a:r>
              <a:rPr lang="en-US" altLang="ja-JP" sz="1400" dirty="0">
                <a:solidFill>
                  <a:srgbClr val="000000"/>
                </a:solidFill>
              </a:rPr>
              <a:t>Smile…</a:t>
            </a:r>
            <a:r>
              <a:rPr kumimoji="1" lang="en-US" altLang="ja-JP" sz="1400" dirty="0">
                <a:solidFill>
                  <a:srgbClr val="000000"/>
                </a:solidFill>
              </a:rPr>
              <a:t>Normal(white)</a:t>
            </a:r>
          </a:p>
          <a:p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 dirty="0">
                <a:solidFill>
                  <a:srgbClr val="000000"/>
                </a:solidFill>
              </a:rPr>
              <a:t>・　・　　</a:t>
            </a:r>
            <a:r>
              <a:rPr lang="fr-FR" altLang="ja-JP" sz="1400" dirty="0">
                <a:solidFill>
                  <a:srgbClr val="000000"/>
                </a:solidFill>
              </a:rPr>
              <a:t>Neutral…Warning(Yellow)</a:t>
            </a:r>
          </a:p>
          <a:p>
            <a:endParaRPr lang="en-US" altLang="ja-JP" sz="1400" dirty="0">
              <a:solidFill>
                <a:srgbClr val="000000"/>
              </a:solidFill>
            </a:endParaRPr>
          </a:p>
          <a:p>
            <a:r>
              <a:rPr lang="ja-JP" altLang="en-US" sz="1400" dirty="0">
                <a:solidFill>
                  <a:srgbClr val="000000"/>
                </a:solidFill>
              </a:rPr>
              <a:t>・　</a:t>
            </a:r>
            <a:r>
              <a:rPr lang="ja-JP" altLang="en-US" sz="1400" dirty="0" smtClean="0">
                <a:solidFill>
                  <a:srgbClr val="000000"/>
                </a:solidFill>
              </a:rPr>
              <a:t>・　　</a:t>
            </a:r>
            <a:r>
              <a:rPr lang="en-US" altLang="ja-JP" sz="1400" dirty="0" smtClean="0">
                <a:solidFill>
                  <a:srgbClr val="000000"/>
                </a:solidFill>
              </a:rPr>
              <a:t>Frown… Danger/Severe Danger</a:t>
            </a:r>
          </a:p>
          <a:p>
            <a:r>
              <a:rPr lang="en-US" altLang="ja-JP" sz="1400" dirty="0">
                <a:solidFill>
                  <a:srgbClr val="000000"/>
                </a:solidFill>
              </a:rPr>
              <a:t> </a:t>
            </a:r>
            <a:r>
              <a:rPr lang="en-US" altLang="ja-JP" sz="1400" dirty="0" smtClean="0">
                <a:solidFill>
                  <a:srgbClr val="000000"/>
                </a:solidFill>
              </a:rPr>
              <a:t>                                                   (Orange/Red</a:t>
            </a:r>
            <a:r>
              <a:rPr lang="en-US" altLang="ja-JP" sz="1400" dirty="0">
                <a:solidFill>
                  <a:srgbClr val="000000"/>
                </a:solidFill>
              </a:rPr>
              <a:t>) </a:t>
            </a:r>
            <a:r>
              <a:rPr lang="en-US" altLang="ja-JP" sz="1400" dirty="0" smtClean="0">
                <a:solidFill>
                  <a:srgbClr val="000000"/>
                </a:solidFill>
              </a:rPr>
              <a:t>                 </a:t>
            </a:r>
            <a:endParaRPr lang="en-US" altLang="ja-JP" sz="1400" dirty="0">
              <a:solidFill>
                <a:srgbClr val="000000"/>
              </a:solidFill>
            </a:endParaRPr>
          </a:p>
        </p:txBody>
      </p:sp>
      <p:sp>
        <p:nvSpPr>
          <p:cNvPr id="26" name="角丸四角形 25"/>
          <p:cNvSpPr/>
          <p:nvPr/>
        </p:nvSpPr>
        <p:spPr>
          <a:xfrm>
            <a:off x="3097003" y="181228"/>
            <a:ext cx="1063376" cy="657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Face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sp>
        <p:nvSpPr>
          <p:cNvPr id="42" name="月 41"/>
          <p:cNvSpPr/>
          <p:nvPr/>
        </p:nvSpPr>
        <p:spPr>
          <a:xfrm rot="16200000">
            <a:off x="4472886" y="505957"/>
            <a:ext cx="56035" cy="263927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43" name="正方形/長方形 42"/>
          <p:cNvSpPr/>
          <p:nvPr/>
        </p:nvSpPr>
        <p:spPr>
          <a:xfrm>
            <a:off x="4412568" y="1020864"/>
            <a:ext cx="173095" cy="3428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sp>
        <p:nvSpPr>
          <p:cNvPr id="45" name="月 44"/>
          <p:cNvSpPr/>
          <p:nvPr/>
        </p:nvSpPr>
        <p:spPr>
          <a:xfrm rot="5400000">
            <a:off x="4452882" y="1327737"/>
            <a:ext cx="92468" cy="273507"/>
          </a:xfrm>
          <a:prstGeom prst="moon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cxnSp>
        <p:nvCxnSpPr>
          <p:cNvPr id="51" name="直線コネクタ 50"/>
          <p:cNvCxnSpPr/>
          <p:nvPr/>
        </p:nvCxnSpPr>
        <p:spPr>
          <a:xfrm flipV="1">
            <a:off x="2453031" y="3614203"/>
            <a:ext cx="597739" cy="20281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角丸四角形 53"/>
          <p:cNvSpPr/>
          <p:nvPr/>
        </p:nvSpPr>
        <p:spPr>
          <a:xfrm>
            <a:off x="3050769" y="3004414"/>
            <a:ext cx="1409005" cy="657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Round Shape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cxnSp>
        <p:nvCxnSpPr>
          <p:cNvPr id="61" name="直線コネクタ 60"/>
          <p:cNvCxnSpPr>
            <a:endCxn id="57" idx="1"/>
          </p:cNvCxnSpPr>
          <p:nvPr/>
        </p:nvCxnSpPr>
        <p:spPr>
          <a:xfrm flipV="1">
            <a:off x="2616550" y="2365428"/>
            <a:ext cx="434219" cy="24049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角丸四角形 56"/>
          <p:cNvSpPr/>
          <p:nvPr/>
        </p:nvSpPr>
        <p:spPr>
          <a:xfrm>
            <a:off x="3050769" y="2036891"/>
            <a:ext cx="1256672" cy="657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Moving</a:t>
            </a:r>
          </a:p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Hands</a:t>
            </a:r>
            <a:endParaRPr kumimoji="1" lang="ja-JP" altLang="en-US" sz="2100" dirty="0">
              <a:solidFill>
                <a:srgbClr val="000000"/>
              </a:solidFill>
            </a:endParaRPr>
          </a:p>
        </p:txBody>
      </p:sp>
      <p:sp>
        <p:nvSpPr>
          <p:cNvPr id="72" name="二等辺三角形 71"/>
          <p:cNvSpPr/>
          <p:nvPr/>
        </p:nvSpPr>
        <p:spPr>
          <a:xfrm rot="8973713">
            <a:off x="346816" y="1170711"/>
            <a:ext cx="526703" cy="1268909"/>
          </a:xfrm>
          <a:prstGeom prst="triangle">
            <a:avLst/>
          </a:prstGeom>
          <a:solidFill>
            <a:schemeClr val="accent2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000000"/>
              </a:solidFill>
            </a:endParaRPr>
          </a:p>
        </p:txBody>
      </p:sp>
      <p:sp>
        <p:nvSpPr>
          <p:cNvPr id="73" name="二等辺三角形 72"/>
          <p:cNvSpPr/>
          <p:nvPr/>
        </p:nvSpPr>
        <p:spPr>
          <a:xfrm rot="20368040">
            <a:off x="2382991" y="2327758"/>
            <a:ext cx="526703" cy="1268909"/>
          </a:xfrm>
          <a:prstGeom prst="triangl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350">
              <a:solidFill>
                <a:srgbClr val="FFFFFF"/>
              </a:solidFill>
            </a:endParaRPr>
          </a:p>
        </p:txBody>
      </p:sp>
      <p:cxnSp>
        <p:nvCxnSpPr>
          <p:cNvPr id="84" name="直線コネクタ 83"/>
          <p:cNvCxnSpPr>
            <a:endCxn id="87" idx="1"/>
          </p:cNvCxnSpPr>
          <p:nvPr/>
        </p:nvCxnSpPr>
        <p:spPr>
          <a:xfrm>
            <a:off x="2422603" y="4426801"/>
            <a:ext cx="628165" cy="30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7" name="角丸四角形 86"/>
          <p:cNvSpPr/>
          <p:nvPr/>
        </p:nvSpPr>
        <p:spPr>
          <a:xfrm>
            <a:off x="3050768" y="4101266"/>
            <a:ext cx="1409005" cy="65707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905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Mesh</a:t>
            </a:r>
          </a:p>
          <a:p>
            <a:pPr algn="ctr"/>
            <a:r>
              <a:rPr lang="en-US" altLang="ja-JP" sz="2100" dirty="0">
                <a:solidFill>
                  <a:srgbClr val="000000"/>
                </a:solidFill>
              </a:rPr>
              <a:t>Structure</a:t>
            </a:r>
          </a:p>
        </p:txBody>
      </p:sp>
      <p:pic>
        <p:nvPicPr>
          <p:cNvPr id="34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正方形/長方形 3"/>
          <p:cNvSpPr/>
          <p:nvPr/>
        </p:nvSpPr>
        <p:spPr>
          <a:xfrm>
            <a:off x="4533689" y="2605920"/>
            <a:ext cx="4502807" cy="236016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fontAlgn="t"/>
            <a:r>
              <a:rPr lang="en-US" altLang="ja-JP" sz="1600" dirty="0" smtClean="0"/>
              <a:t>Children can play with “</a:t>
            </a:r>
            <a:r>
              <a:rPr lang="en-US" altLang="ja-JP" sz="1600" dirty="0" err="1" smtClean="0"/>
              <a:t>ASOBO”as</a:t>
            </a:r>
            <a:r>
              <a:rPr lang="en-US" altLang="ja-JP" sz="1600" dirty="0" smtClean="0"/>
              <a:t> a toy</a:t>
            </a:r>
          </a:p>
          <a:p>
            <a:pPr fontAlgn="t"/>
            <a:endParaRPr lang="en-US" altLang="ja-JP" sz="1600" dirty="0" smtClean="0"/>
          </a:p>
          <a:p>
            <a:pPr fontAlgn="t"/>
            <a:endParaRPr kumimoji="1" lang="fr-FR" altLang="ja-JP" sz="1600" dirty="0" smtClean="0"/>
          </a:p>
          <a:p>
            <a:r>
              <a:rPr lang="ja-JP" altLang="en-US" sz="1600" dirty="0" smtClean="0">
                <a:solidFill>
                  <a:srgbClr val="C00000"/>
                </a:solidFill>
              </a:rPr>
              <a:t>“</a:t>
            </a:r>
            <a:r>
              <a:rPr lang="en-US" altLang="ja-JP" sz="1600" dirty="0" err="1" smtClean="0">
                <a:solidFill>
                  <a:srgbClr val="C00000"/>
                </a:solidFill>
              </a:rPr>
              <a:t>ASOBO”emphasizes</a:t>
            </a:r>
            <a:r>
              <a:rPr lang="en-US" altLang="ja-JP" sz="1600" dirty="0" smtClean="0">
                <a:solidFill>
                  <a:srgbClr val="C00000"/>
                </a:solidFill>
              </a:rPr>
              <a:t> </a:t>
            </a:r>
            <a:r>
              <a:rPr lang="en-US" altLang="ja-JP" sz="1600" dirty="0">
                <a:solidFill>
                  <a:srgbClr val="C00000"/>
                </a:solidFill>
              </a:rPr>
              <a:t>caring, for fun and for saving lives.</a:t>
            </a:r>
            <a:endParaRPr kumimoji="1" lang="fr-FR" altLang="ja-JP" sz="1600" dirty="0">
              <a:solidFill>
                <a:srgbClr val="C00000"/>
              </a:solidFill>
            </a:endParaRPr>
          </a:p>
        </p:txBody>
      </p:sp>
      <p:sp>
        <p:nvSpPr>
          <p:cNvPr id="5" name="正方形/長方形 4"/>
          <p:cNvSpPr/>
          <p:nvPr/>
        </p:nvSpPr>
        <p:spPr>
          <a:xfrm>
            <a:off x="4533689" y="2422898"/>
            <a:ext cx="4502807" cy="542134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ja-JP" sz="1400" dirty="0" smtClean="0"/>
              <a:t>Key Value: </a:t>
            </a:r>
            <a:r>
              <a:rPr kumimoji="1" lang="en-US" altLang="ja-JP" sz="2000" b="1" dirty="0" smtClean="0"/>
              <a:t>Human-Centric</a:t>
            </a:r>
            <a:endParaRPr kumimoji="1" lang="ja-JP" altLang="en-US" sz="2000" b="1" dirty="0"/>
          </a:p>
        </p:txBody>
      </p:sp>
      <p:sp>
        <p:nvSpPr>
          <p:cNvPr id="6" name="右矢印 5"/>
          <p:cNvSpPr/>
          <p:nvPr/>
        </p:nvSpPr>
        <p:spPr>
          <a:xfrm rot="5400000">
            <a:off x="4772761" y="3531400"/>
            <a:ext cx="325535" cy="368415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922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-1265" y="1059582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 smtClean="0">
                <a:solidFill>
                  <a:srgbClr val="FFFFFF"/>
                </a:solidFill>
                <a:latin typeface="Century Gothic"/>
              </a:rPr>
              <a:t>5.Next Step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68744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ja-JP" sz="2400" dirty="0" smtClean="0"/>
              <a:t>Next step </a:t>
            </a:r>
            <a:endParaRPr kumimoji="1" lang="ja-JP" altLang="en-US" sz="2400" dirty="0"/>
          </a:p>
        </p:txBody>
      </p:sp>
      <p:sp>
        <p:nvSpPr>
          <p:cNvPr id="5" name="コンテンツ プレースホルダー 4"/>
          <p:cNvSpPr>
            <a:spLocks noGrp="1"/>
          </p:cNvSpPr>
          <p:nvPr>
            <p:ph idx="1"/>
          </p:nvPr>
        </p:nvSpPr>
        <p:spPr>
          <a:xfrm>
            <a:off x="330269" y="2469127"/>
            <a:ext cx="7632701" cy="719274"/>
          </a:xfrm>
        </p:spPr>
        <p:txBody>
          <a:bodyPr>
            <a:normAutofit/>
          </a:bodyPr>
          <a:lstStyle/>
          <a:p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</a:rPr>
              <a:t>Future 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models can have different looks -- portable technology! </a:t>
            </a:r>
            <a:endParaRPr kumimoji="1" lang="en-US" altLang="ja-JP" sz="1600" dirty="0" smtClean="0">
              <a:solidFill>
                <a:schemeClr val="tx1"/>
              </a:solidFill>
              <a:latin typeface="+mn-ea"/>
            </a:endParaRPr>
          </a:p>
          <a:p>
            <a:r>
              <a:rPr kumimoji="1" lang="en-US" altLang="ja-JP" sz="1600" dirty="0" smtClean="0">
                <a:solidFill>
                  <a:schemeClr val="tx1"/>
                </a:solidFill>
                <a:latin typeface="+mn-ea"/>
              </a:rPr>
              <a:t>It </a:t>
            </a:r>
            <a:r>
              <a:rPr kumimoji="1" lang="en-US" altLang="ja-JP" sz="1600" dirty="0">
                <a:solidFill>
                  <a:schemeClr val="tx1"/>
                </a:solidFill>
                <a:latin typeface="+mn-ea"/>
              </a:rPr>
              <a:t>could be in a dog toy, in licensed stuffed animals, etc. Scalable design!</a:t>
            </a:r>
            <a:endParaRPr kumimoji="1" lang="ja-JP" altLang="en-US" sz="16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" name="テキスト ボックス 10"/>
          <p:cNvSpPr txBox="1"/>
          <p:nvPr/>
        </p:nvSpPr>
        <p:spPr>
          <a:xfrm>
            <a:off x="323850" y="689102"/>
            <a:ext cx="2879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dirty="0">
                <a:solidFill>
                  <a:srgbClr val="C00000"/>
                </a:solidFill>
                <a:latin typeface="+mn-ea"/>
              </a:rPr>
              <a:t>Material of “ASOBO”’s shell</a:t>
            </a:r>
          </a:p>
        </p:txBody>
      </p:sp>
      <p:sp>
        <p:nvSpPr>
          <p:cNvPr id="12" name="角丸四角形 11"/>
          <p:cNvSpPr/>
          <p:nvPr/>
        </p:nvSpPr>
        <p:spPr>
          <a:xfrm>
            <a:off x="1547664" y="1133536"/>
            <a:ext cx="1584676" cy="641305"/>
          </a:xfrm>
          <a:prstGeom prst="round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sz="1600" dirty="0" smtClean="0"/>
              <a:t>Prototype:</a:t>
            </a:r>
          </a:p>
          <a:p>
            <a:pPr algn="ctr"/>
            <a:r>
              <a:rPr kumimoji="1" lang="en-US" altLang="ja-JP" sz="1400" dirty="0" err="1" smtClean="0"/>
              <a:t>plexiglass</a:t>
            </a:r>
            <a:r>
              <a:rPr kumimoji="1" lang="en-US" altLang="ja-JP" sz="1400" dirty="0" smtClean="0"/>
              <a:t> &amp; </a:t>
            </a:r>
            <a:r>
              <a:rPr kumimoji="1" lang="en-US" altLang="ja-JP" sz="1400" dirty="0" err="1"/>
              <a:t>lazer</a:t>
            </a:r>
            <a:r>
              <a:rPr kumimoji="1" lang="en-US" altLang="ja-JP" sz="1400" dirty="0"/>
              <a:t> </a:t>
            </a:r>
            <a:r>
              <a:rPr kumimoji="1" lang="en-US" altLang="ja-JP" sz="1400" dirty="0" smtClean="0"/>
              <a:t>cutter</a:t>
            </a:r>
            <a:endParaRPr kumimoji="1" lang="en-US" altLang="ja-JP" sz="1400" dirty="0"/>
          </a:p>
        </p:txBody>
      </p:sp>
      <p:sp>
        <p:nvSpPr>
          <p:cNvPr id="13" name="角丸四角形 12"/>
          <p:cNvSpPr/>
          <p:nvPr/>
        </p:nvSpPr>
        <p:spPr>
          <a:xfrm>
            <a:off x="4830692" y="810979"/>
            <a:ext cx="2260688" cy="1223272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ja-JP" dirty="0" smtClean="0"/>
              <a:t>Refined type:</a:t>
            </a:r>
          </a:p>
          <a:p>
            <a:pPr algn="ctr"/>
            <a:r>
              <a:rPr kumimoji="1" lang="en-US" altLang="ja-JP" dirty="0" smtClean="0"/>
              <a:t>Rubber&amp;3D print</a:t>
            </a:r>
          </a:p>
        </p:txBody>
      </p:sp>
      <p:sp>
        <p:nvSpPr>
          <p:cNvPr id="14" name="右矢印 13"/>
          <p:cNvSpPr/>
          <p:nvPr/>
        </p:nvSpPr>
        <p:spPr>
          <a:xfrm>
            <a:off x="3472180" y="1206591"/>
            <a:ext cx="1152130" cy="432048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/>
          <p:cNvSpPr txBox="1"/>
          <p:nvPr/>
        </p:nvSpPr>
        <p:spPr>
          <a:xfrm>
            <a:off x="323850" y="2074731"/>
            <a:ext cx="287999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ja-JP" dirty="0" smtClean="0">
                <a:solidFill>
                  <a:srgbClr val="C00000"/>
                </a:solidFill>
                <a:latin typeface="+mn-ea"/>
              </a:rPr>
              <a:t>Apply to other article</a:t>
            </a:r>
            <a:endParaRPr kumimoji="1" lang="en-US" altLang="ja-JP" dirty="0">
              <a:solidFill>
                <a:srgbClr val="C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77974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-1265" y="1059582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>
                <a:solidFill>
                  <a:srgbClr val="FFFFFF"/>
                </a:solidFill>
                <a:latin typeface="Century Gothic"/>
              </a:rPr>
              <a:t>6</a:t>
            </a:r>
            <a:r>
              <a:rPr kumimoji="1" lang="en-US" altLang="ja-JP" sz="4950" dirty="0" smtClean="0">
                <a:solidFill>
                  <a:srgbClr val="FFFFFF"/>
                </a:solidFill>
                <a:latin typeface="Century Gothic"/>
              </a:rPr>
              <a:t>.Q&amp;A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62745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How much does it Cost?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1131589"/>
            <a:ext cx="7416999" cy="2736305"/>
          </a:xfrm>
        </p:spPr>
        <p:txBody>
          <a:bodyPr>
            <a:normAutofit/>
          </a:bodyPr>
          <a:lstStyle/>
          <a:p>
            <a:r>
              <a:rPr lang="en-US" altLang="ja-JP" sz="1800" dirty="0">
                <a:solidFill>
                  <a:schemeClr val="tx1"/>
                </a:solidFill>
                <a:latin typeface="+mj-ea"/>
                <a:ea typeface="+mj-ea"/>
              </a:rPr>
              <a:t>Total Cost is 77€! &lt; Child’s life </a:t>
            </a:r>
          </a:p>
          <a:p>
            <a:r>
              <a:rPr kumimoji="1"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    ArduinoYun:52</a:t>
            </a:r>
            <a:r>
              <a:rPr kumimoji="1" lang="ja-JP" altLang="en-US" dirty="0" smtClean="0">
                <a:solidFill>
                  <a:schemeClr val="tx1"/>
                </a:solidFill>
                <a:latin typeface="+mj-ea"/>
                <a:ea typeface="+mj-ea"/>
              </a:rPr>
              <a:t>€</a:t>
            </a:r>
            <a:endParaRPr kumimoji="1"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    Temperature &amp; humidity sensor:7</a:t>
            </a:r>
            <a:r>
              <a:rPr lang="ja-JP" altLang="en-US" dirty="0" smtClean="0">
                <a:solidFill>
                  <a:schemeClr val="tx1"/>
                </a:solidFill>
                <a:latin typeface="+mj-ea"/>
                <a:ea typeface="+mj-ea"/>
              </a:rPr>
              <a:t>€</a:t>
            </a:r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    Shock sensor:6</a:t>
            </a:r>
            <a:r>
              <a:rPr lang="ja-JP" altLang="en-US" dirty="0" smtClean="0">
                <a:solidFill>
                  <a:schemeClr val="tx1"/>
                </a:solidFill>
                <a:latin typeface="+mj-ea"/>
                <a:ea typeface="+mj-ea"/>
              </a:rPr>
              <a:t>€</a:t>
            </a:r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    Small screen:8</a:t>
            </a:r>
            <a:r>
              <a:rPr lang="ja-JP" altLang="en-US" dirty="0" smtClean="0">
                <a:solidFill>
                  <a:schemeClr val="tx1"/>
                </a:solidFill>
                <a:latin typeface="+mj-ea"/>
                <a:ea typeface="+mj-ea"/>
              </a:rPr>
              <a:t>€</a:t>
            </a:r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    Plexiglas 5mm transparent (150mm×200mm):4</a:t>
            </a:r>
            <a:r>
              <a:rPr lang="ja-JP" altLang="en-US" dirty="0" smtClean="0">
                <a:solidFill>
                  <a:schemeClr val="tx1"/>
                </a:solidFill>
                <a:latin typeface="+mj-ea"/>
                <a:ea typeface="+mj-ea"/>
              </a:rPr>
              <a:t>€</a:t>
            </a:r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endParaRPr lang="en-US" altLang="ja-JP" dirty="0" smtClean="0"/>
          </a:p>
          <a:p>
            <a:endParaRPr kumimoji="1" lang="en-US" altLang="ja-JP" dirty="0" smtClean="0"/>
          </a:p>
          <a:p>
            <a:endParaRPr kumimoji="1" lang="ja-JP" altLang="en-US" dirty="0"/>
          </a:p>
        </p:txBody>
      </p:sp>
      <p:sp>
        <p:nvSpPr>
          <p:cNvPr id="7" name="正方形/長方形 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Tshirt Back.ai @ 41% (RGB/プレビュー)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10" name="Picture 2" descr="Afficher l'image d'origin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9692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 smtClean="0"/>
              <a:t>What </a:t>
            </a:r>
            <a:r>
              <a:rPr lang="en-US" altLang="ja-JP" dirty="0"/>
              <a:t>is </a:t>
            </a:r>
            <a:r>
              <a:rPr lang="en-US" altLang="ja-JP" dirty="0" smtClean="0"/>
              <a:t>WBGT</a:t>
            </a:r>
            <a:r>
              <a:rPr lang="en-US" altLang="ja-JP" dirty="0"/>
              <a:t> </a:t>
            </a:r>
            <a:r>
              <a:rPr lang="en-US" altLang="ja-JP" dirty="0" smtClean="0"/>
              <a:t>index?</a:t>
            </a:r>
            <a:endParaRPr kumimoji="1" lang="ja-JP" altLang="en-US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39552" y="843510"/>
            <a:ext cx="7416999" cy="3528465"/>
          </a:xfrm>
        </p:spPr>
        <p:txBody>
          <a:bodyPr/>
          <a:lstStyle/>
          <a:p>
            <a:r>
              <a:rPr lang="fr-FR" altLang="ja-JP" dirty="0" smtClean="0">
                <a:solidFill>
                  <a:schemeClr val="tx1"/>
                </a:solidFill>
                <a:latin typeface="+mj-ea"/>
                <a:ea typeface="+mj-ea"/>
              </a:rPr>
              <a:t>WBGT (Wet </a:t>
            </a:r>
            <a:r>
              <a:rPr lang="fr-FR" altLang="ja-JP" dirty="0">
                <a:solidFill>
                  <a:schemeClr val="tx1"/>
                </a:solidFill>
                <a:latin typeface="+mj-ea"/>
                <a:ea typeface="+mj-ea"/>
              </a:rPr>
              <a:t>Bulb Globe </a:t>
            </a:r>
            <a:r>
              <a:rPr lang="fr-FR" altLang="ja-JP" dirty="0" smtClean="0">
                <a:solidFill>
                  <a:schemeClr val="tx1"/>
                </a:solidFill>
                <a:latin typeface="+mj-ea"/>
                <a:ea typeface="+mj-ea"/>
              </a:rPr>
              <a:t>Temperature) Index</a:t>
            </a:r>
          </a:p>
          <a:p>
            <a:r>
              <a:rPr kumimoji="1"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Created by U.S. in 1954 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WBGT </a:t>
            </a:r>
            <a:r>
              <a:rPr lang="en-US" altLang="ja-JP" dirty="0">
                <a:solidFill>
                  <a:schemeClr val="tx1"/>
                </a:solidFill>
                <a:latin typeface="+mj-ea"/>
                <a:ea typeface="+mj-ea"/>
              </a:rPr>
              <a:t>is a composite temperature used to estimate the effect of </a:t>
            </a:r>
            <a:endParaRPr lang="en-US" altLang="ja-JP" dirty="0" smtClean="0">
              <a:solidFill>
                <a:schemeClr val="tx1"/>
              </a:solidFill>
              <a:latin typeface="+mj-ea"/>
              <a:ea typeface="+mj-ea"/>
            </a:endParaRP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1)temperature,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2) </a:t>
            </a:r>
            <a:r>
              <a:rPr lang="en-US" altLang="ja-JP" dirty="0">
                <a:solidFill>
                  <a:schemeClr val="tx1"/>
                </a:solidFill>
                <a:latin typeface="+mj-ea"/>
                <a:ea typeface="+mj-ea"/>
              </a:rPr>
              <a:t>humidity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,</a:t>
            </a:r>
          </a:p>
          <a:p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3)visible </a:t>
            </a:r>
            <a:r>
              <a:rPr lang="en-US" altLang="ja-JP" dirty="0">
                <a:solidFill>
                  <a:schemeClr val="tx1"/>
                </a:solidFill>
                <a:latin typeface="+mj-ea"/>
                <a:ea typeface="+mj-ea"/>
              </a:rPr>
              <a:t>and 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infrared </a:t>
            </a:r>
            <a:r>
              <a:rPr lang="en-US" altLang="ja-JP" dirty="0">
                <a:solidFill>
                  <a:schemeClr val="tx1"/>
                </a:solidFill>
                <a:latin typeface="+mj-ea"/>
                <a:ea typeface="+mj-ea"/>
              </a:rPr>
              <a:t>radiation (usually 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sunlight)on </a:t>
            </a:r>
            <a:r>
              <a:rPr lang="en-US" altLang="ja-JP" dirty="0">
                <a:solidFill>
                  <a:schemeClr val="tx1"/>
                </a:solidFill>
                <a:latin typeface="+mj-ea"/>
                <a:ea typeface="+mj-ea"/>
              </a:rPr>
              <a:t>humans</a:t>
            </a:r>
            <a:r>
              <a:rPr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.</a:t>
            </a:r>
          </a:p>
          <a:p>
            <a:r>
              <a:rPr kumimoji="1" lang="en-US" altLang="ja-JP" dirty="0" smtClean="0">
                <a:solidFill>
                  <a:schemeClr val="tx1"/>
                </a:solidFill>
                <a:latin typeface="+mj-ea"/>
                <a:ea typeface="+mj-ea"/>
              </a:rPr>
              <a:t>Purpose is to prevent heat stroke.</a:t>
            </a:r>
            <a:endParaRPr kumimoji="1" lang="ja-JP" altLang="en-US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5" name="図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850" y="4644886"/>
            <a:ext cx="1511939" cy="249958"/>
          </a:xfrm>
          <a:prstGeom prst="rect">
            <a:avLst/>
          </a:prstGeom>
        </p:spPr>
      </p:pic>
      <p:pic>
        <p:nvPicPr>
          <p:cNvPr id="6" name="Picture 2" descr="Afficher l'image d'origin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392" y="4613630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正方形/長方形 6"/>
          <p:cNvSpPr/>
          <p:nvPr/>
        </p:nvSpPr>
        <p:spPr>
          <a:xfrm>
            <a:off x="107504" y="4742455"/>
            <a:ext cx="1728192" cy="1247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8" name="図 7" descr="Tshirt Back.ai @ 41% (RGB/プレビュー)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11" t="23911" r="48427" b="53872"/>
          <a:stretch/>
        </p:blipFill>
        <p:spPr>
          <a:xfrm flipH="1">
            <a:off x="146489" y="4214393"/>
            <a:ext cx="793193" cy="715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920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team? Wildcats.</a:t>
            </a:r>
            <a:endParaRPr lang="en-US" dirty="0"/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6E7B68-C406-4B5C-B79D-A1CDE10CB85D}" type="slidenum">
              <a:rPr lang="fr-FR" smtClean="0">
                <a:solidFill>
                  <a:srgbClr val="FFFFFF">
                    <a:lumMod val="65000"/>
                  </a:srgbClr>
                </a:solidFill>
              </a:rPr>
              <a:pPr/>
              <a:t>3</a:t>
            </a:fld>
            <a:endParaRPr lang="fr-FR" dirty="0">
              <a:solidFill>
                <a:srgbClr val="FFFFFF">
                  <a:lumMod val="65000"/>
                </a:srgbClr>
              </a:solidFill>
            </a:endParaRPr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>
          <a:xfrm>
            <a:off x="1511667" y="4736552"/>
            <a:ext cx="6696000" cy="144000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March 18th 2016 - Tri-continental Hackathon PITCH</a:t>
            </a:r>
            <a:endParaRPr lang="fr-FR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56550" y="339725"/>
            <a:ext cx="863600" cy="717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595334" y="451743"/>
            <a:ext cx="1224666" cy="25652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r"/>
            <a:r>
              <a:rPr lang="fr-FR" sz="750" b="1" cap="all" dirty="0" smtClean="0">
                <a:solidFill>
                  <a:srgbClr val="C9443E"/>
                </a:solidFill>
                <a:latin typeface="Georgia"/>
              </a:rPr>
              <a:t>team</a:t>
            </a:r>
          </a:p>
        </p:txBody>
      </p:sp>
      <p:pic>
        <p:nvPicPr>
          <p:cNvPr id="8" name="Picture 2" descr="Afficher l'image d'origi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189" y="4620183"/>
            <a:ext cx="778197" cy="35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ZoneTexte 8"/>
          <p:cNvSpPr txBox="1"/>
          <p:nvPr/>
        </p:nvSpPr>
        <p:spPr>
          <a:xfrm>
            <a:off x="6372200" y="4737507"/>
            <a:ext cx="1512168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900" dirty="0" err="1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Sponsored</a:t>
            </a:r>
            <a:r>
              <a:rPr lang="fr-FR" sz="900" dirty="0" smtClean="0">
                <a:solidFill>
                  <a:srgbClr val="000000">
                    <a:lumMod val="50000"/>
                    <a:lumOff val="50000"/>
                  </a:srgbClr>
                </a:solidFill>
              </a:rPr>
              <a:t> by</a:t>
            </a:r>
          </a:p>
        </p:txBody>
      </p:sp>
      <p:sp>
        <p:nvSpPr>
          <p:cNvPr id="11" name="Pentagone 10"/>
          <p:cNvSpPr/>
          <p:nvPr/>
        </p:nvSpPr>
        <p:spPr>
          <a:xfrm rot="5400000">
            <a:off x="683756" y="2679730"/>
            <a:ext cx="1980000" cy="1404000"/>
          </a:xfrm>
          <a:prstGeom prst="homePlate">
            <a:avLst>
              <a:gd name="adj" fmla="val 12138"/>
            </a:avLst>
          </a:prstGeom>
          <a:noFill/>
          <a:ln w="12700">
            <a:solidFill>
              <a:srgbClr val="877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Columbia University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Computer Science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Expert wine taster</a:t>
            </a:r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025684" y="1153842"/>
            <a:ext cx="1296144" cy="1071398"/>
          </a:xfrm>
          <a:prstGeom prst="rect">
            <a:avLst/>
          </a:prstGeom>
          <a:blipFill>
            <a:blip r:embed="rId3"/>
            <a:srcRect/>
            <a:stretch>
              <a:fillRect t="-10488" b="-10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FFFF"/>
              </a:solidFill>
            </a:endParaRPr>
          </a:p>
        </p:txBody>
      </p:sp>
      <p:sp>
        <p:nvSpPr>
          <p:cNvPr id="13" name="Pentagone 12"/>
          <p:cNvSpPr/>
          <p:nvPr/>
        </p:nvSpPr>
        <p:spPr>
          <a:xfrm rot="16200000">
            <a:off x="2188663" y="1023547"/>
            <a:ext cx="1980000" cy="1404000"/>
          </a:xfrm>
          <a:prstGeom prst="homePlate">
            <a:avLst>
              <a:gd name="adj" fmla="val 12138"/>
            </a:avLst>
          </a:prstGeom>
          <a:noFill/>
          <a:ln w="12700">
            <a:solidFill>
              <a:srgbClr val="877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171450" indent="-171450">
              <a:buFontTx/>
              <a:buChar char="-"/>
            </a:pPr>
            <a:r>
              <a:rPr lang="en-US" sz="9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Columbia University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Computer Science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Pop music violinist</a:t>
            </a:r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4" name="Pentagone 13"/>
          <p:cNvSpPr/>
          <p:nvPr/>
        </p:nvSpPr>
        <p:spPr>
          <a:xfrm rot="5400000">
            <a:off x="3693570" y="2679730"/>
            <a:ext cx="1980000" cy="1404000"/>
          </a:xfrm>
          <a:prstGeom prst="homePlate">
            <a:avLst>
              <a:gd name="adj" fmla="val 12138"/>
            </a:avLst>
          </a:prstGeom>
          <a:noFill/>
          <a:ln w="12700">
            <a:solidFill>
              <a:srgbClr val="877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171450" indent="-171450">
              <a:buFontTx/>
              <a:buChar char="-"/>
            </a:pPr>
            <a:r>
              <a:rPr lang="en-US" sz="9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Columbia University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Computer Science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Growth hacker</a:t>
            </a:r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5" name="Pentagone 14"/>
          <p:cNvSpPr/>
          <p:nvPr/>
        </p:nvSpPr>
        <p:spPr>
          <a:xfrm rot="16200000">
            <a:off x="5198477" y="1023546"/>
            <a:ext cx="1980000" cy="1404000"/>
          </a:xfrm>
          <a:prstGeom prst="homePlate">
            <a:avLst>
              <a:gd name="adj" fmla="val 12138"/>
            </a:avLst>
          </a:prstGeom>
          <a:noFill/>
          <a:ln w="12700">
            <a:solidFill>
              <a:srgbClr val="877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" rtlCol="0" anchor="ctr"/>
          <a:lstStyle/>
          <a:p>
            <a:pPr marL="171450" indent="-171450">
              <a:buFontTx/>
              <a:buChar char="-"/>
            </a:pPr>
            <a:r>
              <a:rPr lang="en-US" sz="9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Columbia University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Biochemistry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Is secretly </a:t>
            </a:r>
            <a:r>
              <a:rPr lang="en-US" sz="900" dirty="0" err="1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Banksy</a:t>
            </a:r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6" name="Pentagone 15"/>
          <p:cNvSpPr/>
          <p:nvPr/>
        </p:nvSpPr>
        <p:spPr>
          <a:xfrm rot="5400000">
            <a:off x="6703386" y="2680685"/>
            <a:ext cx="1980000" cy="1404000"/>
          </a:xfrm>
          <a:prstGeom prst="homePlate">
            <a:avLst>
              <a:gd name="adj" fmla="val 12138"/>
            </a:avLst>
          </a:prstGeom>
          <a:noFill/>
          <a:ln w="12700">
            <a:solidFill>
              <a:srgbClr val="8778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marL="171450" indent="-171450">
              <a:buFontTx/>
              <a:buChar char="-"/>
            </a:pPr>
            <a:r>
              <a:rPr lang="en-US" sz="900" dirty="0">
                <a:solidFill>
                  <a:srgbClr val="000000">
                    <a:lumMod val="65000"/>
                    <a:lumOff val="35000"/>
                  </a:srgbClr>
                </a:solidFill>
              </a:rPr>
              <a:t>Columbia University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Economics</a:t>
            </a:r>
          </a:p>
          <a:p>
            <a:pPr marL="171450" indent="-171450">
              <a:buFontTx/>
              <a:buChar char="-"/>
            </a:pPr>
            <a:endParaRPr lang="en-US" sz="900" dirty="0" smtClean="0">
              <a:solidFill>
                <a:srgbClr val="000000">
                  <a:lumMod val="65000"/>
                  <a:lumOff val="35000"/>
                </a:srgbClr>
              </a:solidFill>
            </a:endParaRPr>
          </a:p>
          <a:p>
            <a:pPr marL="171450" indent="-171450">
              <a:buFontTx/>
              <a:buChar char="-"/>
            </a:pPr>
            <a:r>
              <a:rPr lang="en-US" sz="900" dirty="0" smtClean="0">
                <a:solidFill>
                  <a:srgbClr val="000000">
                    <a:lumMod val="65000"/>
                    <a:lumOff val="35000"/>
                  </a:srgbClr>
                </a:solidFill>
              </a:rPr>
              <a:t>Starship captain</a:t>
            </a:r>
            <a:endParaRPr lang="en-US" sz="900" dirty="0">
              <a:solidFill>
                <a:srgbClr val="000000">
                  <a:lumMod val="65000"/>
                  <a:lumOff val="35000"/>
                </a:srgbClr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530591" y="2787774"/>
            <a:ext cx="1296144" cy="1071398"/>
          </a:xfrm>
          <a:prstGeom prst="rect">
            <a:avLst/>
          </a:prstGeom>
          <a:blipFill>
            <a:blip r:embed="rId4"/>
            <a:srcRect/>
            <a:stretch>
              <a:fillRect t="-41029" b="-4102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FFFF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927642" y="1143221"/>
            <a:ext cx="1450862" cy="1140202"/>
          </a:xfrm>
          <a:prstGeom prst="rect">
            <a:avLst/>
          </a:prstGeom>
          <a:blipFill>
            <a:blip r:embed="rId5"/>
            <a:srcRect/>
            <a:stretch>
              <a:fillRect l="-5955" t="-49396" r="-3725" b="-5367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FFFF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40405" y="2787774"/>
            <a:ext cx="1296144" cy="1071398"/>
          </a:xfrm>
          <a:prstGeom prst="rect">
            <a:avLst/>
          </a:prstGeom>
          <a:blipFill>
            <a:blip r:embed="rId6"/>
            <a:srcRect/>
            <a:stretch>
              <a:fillRect t="-57535" b="-5753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FFFF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7045314" y="1189847"/>
            <a:ext cx="1296144" cy="1071398"/>
          </a:xfrm>
          <a:prstGeom prst="rect">
            <a:avLst/>
          </a:prstGeom>
          <a:blipFill>
            <a:blip r:embed="rId7"/>
            <a:srcRect/>
            <a:stretch>
              <a:fillRect t="-10488" b="-1048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>
              <a:solidFill>
                <a:srgbClr val="FFFFFF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971756" y="2499742"/>
            <a:ext cx="140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rgbClr val="C9443E"/>
                </a:solidFill>
              </a:rPr>
              <a:t>Sebastian</a:t>
            </a:r>
            <a:r>
              <a:rPr lang="fr-FR" sz="1200" b="1" dirty="0" smtClean="0">
                <a:solidFill>
                  <a:srgbClr val="C9443E"/>
                </a:solidFill>
              </a:rPr>
              <a:t> </a:t>
            </a:r>
            <a:r>
              <a:rPr lang="fr-FR" sz="1200" b="1" dirty="0" smtClean="0">
                <a:solidFill>
                  <a:srgbClr val="C9443E"/>
                </a:solidFill>
              </a:rPr>
              <a:t>Cueva</a:t>
            </a:r>
            <a:endParaRPr lang="fr-FR" sz="1200" b="1" dirty="0" smtClean="0">
              <a:solidFill>
                <a:srgbClr val="C9443E"/>
              </a:solidFill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988823" y="2499742"/>
            <a:ext cx="140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C9443E"/>
                </a:solidFill>
              </a:rPr>
              <a:t>Kevin Chu</a:t>
            </a:r>
          </a:p>
        </p:txBody>
      </p:sp>
      <p:sp>
        <p:nvSpPr>
          <p:cNvPr id="23" name="ZoneTexte 22"/>
          <p:cNvSpPr txBox="1"/>
          <p:nvPr/>
        </p:nvSpPr>
        <p:spPr>
          <a:xfrm>
            <a:off x="7005890" y="2499742"/>
            <a:ext cx="140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rgbClr val="C9443E"/>
                </a:solidFill>
              </a:rPr>
              <a:t>Ayaka</a:t>
            </a:r>
            <a:r>
              <a:rPr lang="fr-FR" sz="1200" b="1" dirty="0" smtClean="0">
                <a:solidFill>
                  <a:srgbClr val="C9443E"/>
                </a:solidFill>
              </a:rPr>
              <a:t> </a:t>
            </a:r>
            <a:r>
              <a:rPr lang="fr-FR" sz="1200" b="1" dirty="0" err="1" smtClean="0">
                <a:solidFill>
                  <a:srgbClr val="C9443E"/>
                </a:solidFill>
              </a:rPr>
              <a:t>Otani</a:t>
            </a:r>
            <a:endParaRPr lang="fr-FR" sz="1200" b="1" dirty="0" smtClean="0">
              <a:solidFill>
                <a:srgbClr val="C9443E"/>
              </a:solidFill>
            </a:endParaRPr>
          </a:p>
        </p:txBody>
      </p:sp>
      <p:sp>
        <p:nvSpPr>
          <p:cNvPr id="24" name="ZoneTexte 23"/>
          <p:cNvSpPr txBox="1"/>
          <p:nvPr/>
        </p:nvSpPr>
        <p:spPr>
          <a:xfrm>
            <a:off x="2476663" y="958555"/>
            <a:ext cx="140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smtClean="0">
                <a:solidFill>
                  <a:srgbClr val="C9443E"/>
                </a:solidFill>
              </a:rPr>
              <a:t>Bryan Li</a:t>
            </a:r>
          </a:p>
        </p:txBody>
      </p:sp>
      <p:sp>
        <p:nvSpPr>
          <p:cNvPr id="25" name="ZoneTexte 24"/>
          <p:cNvSpPr txBox="1"/>
          <p:nvPr/>
        </p:nvSpPr>
        <p:spPr>
          <a:xfrm>
            <a:off x="5486477" y="972766"/>
            <a:ext cx="140400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fr-FR" sz="1200" b="1" dirty="0" err="1" smtClean="0">
                <a:solidFill>
                  <a:srgbClr val="C9443E"/>
                </a:solidFill>
              </a:rPr>
              <a:t>Miki</a:t>
            </a:r>
            <a:r>
              <a:rPr lang="fr-FR" sz="1200" b="1" dirty="0" smtClean="0">
                <a:solidFill>
                  <a:srgbClr val="C9443E"/>
                </a:solidFill>
              </a:rPr>
              <a:t> Matsumoto</a:t>
            </a:r>
          </a:p>
        </p:txBody>
      </p:sp>
    </p:spTree>
    <p:extLst>
      <p:ext uri="{BB962C8B-B14F-4D97-AF65-F5344CB8AC3E}">
        <p14:creationId xmlns:p14="http://schemas.microsoft.com/office/powerpoint/2010/main" val="25837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5143501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stretch>
              <a:fillRect/>
            </a:stretch>
          </a:blipFill>
        </p:spPr>
      </p:pic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6012160" y="1590520"/>
            <a:ext cx="1800200" cy="527070"/>
          </a:xfrm>
        </p:spPr>
        <p:txBody>
          <a:bodyPr>
            <a:normAutofit/>
          </a:bodyPr>
          <a:lstStyle/>
          <a:p>
            <a:r>
              <a:rPr kumimoji="1" lang="en-US" altLang="ja-JP" sz="2400" dirty="0" smtClean="0"/>
              <a:t>Contents</a:t>
            </a:r>
            <a:endParaRPr kumimoji="1" lang="ja-JP" altLang="en-US" sz="2400" dirty="0"/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6145951" y="1976300"/>
            <a:ext cx="2592288" cy="297171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Context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Fact 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Product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Design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Next Step</a:t>
            </a:r>
          </a:p>
          <a:p>
            <a:pPr marL="342900" indent="-342900">
              <a:buFont typeface="+mj-lt"/>
              <a:buAutoNum type="arabicPeriod"/>
            </a:pPr>
            <a:r>
              <a:rPr kumimoji="1" lang="en-US" altLang="ja-JP" sz="2400" dirty="0" smtClean="0">
                <a:latin typeface="+mn-ea"/>
              </a:rPr>
              <a:t>Q&amp;A</a:t>
            </a:r>
          </a:p>
          <a:p>
            <a:pPr marL="342900" indent="-342900">
              <a:buFont typeface="+mj-lt"/>
              <a:buAutoNum type="arabicPeriod"/>
            </a:pPr>
            <a:endParaRPr kumimoji="1" lang="en-US" altLang="ja-JP" sz="2400" dirty="0" smtClean="0">
              <a:latin typeface="+mn-ea"/>
            </a:endParaRPr>
          </a:p>
          <a:p>
            <a:pPr marL="342900" indent="-342900">
              <a:buFont typeface="+mj-lt"/>
              <a:buAutoNum type="arabicPeriod"/>
            </a:pPr>
            <a:endParaRPr kumimoji="1" lang="en-US" altLang="ja-JP" sz="1800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ja-JP" sz="1800" dirty="0" smtClean="0"/>
          </a:p>
          <a:p>
            <a:pPr marL="342900" indent="-342900">
              <a:buFont typeface="+mj-lt"/>
              <a:buAutoNum type="arabicPeriod"/>
            </a:pPr>
            <a:endParaRPr kumimoji="1" lang="en-US" altLang="ja-JP" sz="1800" dirty="0" smtClean="0"/>
          </a:p>
          <a:p>
            <a:pPr marL="342900" indent="-342900">
              <a:buAutoNum type="arabicPeriod"/>
            </a:pPr>
            <a:endParaRPr kumimoji="1" lang="en-US" altLang="ja-JP" sz="1800" dirty="0" smtClean="0"/>
          </a:p>
          <a:p>
            <a:pPr marL="342900" indent="-342900">
              <a:buAutoNum type="arabicPeriod"/>
            </a:pPr>
            <a:endParaRPr kumimoji="1" lang="en-US" altLang="ja-JP" sz="1800" dirty="0" smtClean="0"/>
          </a:p>
          <a:p>
            <a:pPr marL="342900" indent="-342900">
              <a:buAutoNum type="arabicPeriod"/>
            </a:pPr>
            <a:endParaRPr kumimoji="1" lang="en-US" altLang="ja-JP" sz="1800" dirty="0" smtClean="0"/>
          </a:p>
          <a:p>
            <a:endParaRPr kumimoji="1" lang="ja-JP" altLang="en-US" sz="1800" dirty="0"/>
          </a:p>
        </p:txBody>
      </p:sp>
      <p:sp>
        <p:nvSpPr>
          <p:cNvPr id="8" name="正方形/長方形 7"/>
          <p:cNvSpPr/>
          <p:nvPr/>
        </p:nvSpPr>
        <p:spPr>
          <a:xfrm>
            <a:off x="5927457" y="536489"/>
            <a:ext cx="2736304" cy="42683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30117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1" y="1119057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>
                <a:solidFill>
                  <a:srgbClr val="FFFFFF"/>
                </a:solidFill>
                <a:latin typeface="Century Gothic"/>
              </a:rPr>
              <a:t>1.Context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42653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7513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Multiply 2"/>
          <p:cNvSpPr/>
          <p:nvPr/>
        </p:nvSpPr>
        <p:spPr>
          <a:xfrm>
            <a:off x="971600" y="-1028650"/>
            <a:ext cx="7200800" cy="7200800"/>
          </a:xfrm>
          <a:prstGeom prst="mathMultiply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815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0" y="555526"/>
            <a:ext cx="3888432" cy="3819610"/>
          </a:xfrm>
          <a:prstGeom prst="rect">
            <a:avLst/>
          </a:prstGeom>
        </p:spPr>
      </p:pic>
      <p:pic>
        <p:nvPicPr>
          <p:cNvPr id="2" name="図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68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プレースホルダー 3"/>
          <p:cNvSpPr txBox="1">
            <a:spLocks/>
          </p:cNvSpPr>
          <p:nvPr/>
        </p:nvSpPr>
        <p:spPr>
          <a:xfrm>
            <a:off x="1" y="1119057"/>
            <a:ext cx="9143999" cy="1570204"/>
          </a:xfrm>
          <a:prstGeom prst="rect">
            <a:avLst/>
          </a:prstGeom>
          <a:solidFill>
            <a:srgbClr val="C9443E"/>
          </a:solidFill>
        </p:spPr>
        <p:txBody>
          <a:bodyPr vert="horz" lIns="0" tIns="0" rIns="0" bIns="0" rtlCol="0" anchor="ctr" anchorCtr="0">
            <a:noAutofit/>
          </a:bodyPr>
          <a:lstStyle>
            <a:lvl1pPr marL="0" indent="0" algn="ctr" defTabSz="914400" rtl="0" eaLnBrk="1" latinLnBrk="0" hangingPunct="1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4800" kern="1200" cap="none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400" rtl="0" eaLnBrk="1" latinLnBrk="0" hangingPunct="1">
              <a:spcBef>
                <a:spcPts val="200"/>
              </a:spcBef>
              <a:spcAft>
                <a:spcPts val="200"/>
              </a:spcAft>
              <a:buFontTx/>
              <a:buNone/>
              <a:tabLst/>
              <a:defRPr sz="12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7313" indent="-87313" algn="l" defTabSz="914400" rtl="0" eaLnBrk="1" latinLnBrk="0" hangingPunct="1">
              <a:spcBef>
                <a:spcPts val="100"/>
              </a:spcBef>
              <a:spcAft>
                <a:spcPts val="100"/>
              </a:spcAft>
              <a:buFont typeface="Century Gothic" pitchFamily="34" charset="0"/>
              <a:buChar char="-"/>
              <a:defRPr lang="fr-FR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536575" indent="-88900" algn="l" defTabSz="914400" rtl="0" eaLnBrk="1" latinLnBrk="0" hangingPunct="1">
              <a:spcBef>
                <a:spcPts val="100"/>
              </a:spcBef>
              <a:spcAft>
                <a:spcPts val="100"/>
              </a:spcAft>
              <a:buSzPct val="100000"/>
              <a:buFont typeface="Century Gothic" pitchFamily="34" charset="0"/>
              <a:buChar char="•"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4pPr>
            <a:lvl5pPr marL="536575" indent="0" algn="l" defTabSz="625475" rtl="0" eaLnBrk="1" latinLnBrk="0" hangingPunct="1">
              <a:spcBef>
                <a:spcPts val="100"/>
              </a:spcBef>
              <a:spcAft>
                <a:spcPts val="100"/>
              </a:spcAft>
              <a:buFontTx/>
              <a:buNone/>
              <a:defRPr lang="fr-FR" sz="1200" kern="1200" smtClean="0">
                <a:solidFill>
                  <a:srgbClr val="636363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ja-JP" sz="4950" dirty="0" smtClean="0">
                <a:solidFill>
                  <a:srgbClr val="FFFFFF"/>
                </a:solidFill>
                <a:latin typeface="Century Gothic"/>
              </a:rPr>
              <a:t>2.Facts</a:t>
            </a:r>
            <a:endParaRPr kumimoji="1" lang="ja-JP" altLang="en-US" sz="4950" dirty="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35336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sque PPT - nouvelle identité - format 19_9-1">
  <a:themeElements>
    <a:clrScheme name="X - Ecole Polytechnique">
      <a:dk1>
        <a:srgbClr val="000000"/>
      </a:dk1>
      <a:lt1>
        <a:srgbClr val="FFFFFF"/>
      </a:lt1>
      <a:dk2>
        <a:srgbClr val="003E5C"/>
      </a:dk2>
      <a:lt2>
        <a:srgbClr val="9B9B9B"/>
      </a:lt2>
      <a:accent1>
        <a:srgbClr val="006880"/>
      </a:accent1>
      <a:accent2>
        <a:srgbClr val="C9443E"/>
      </a:accent2>
      <a:accent3>
        <a:srgbClr val="A68B4E"/>
      </a:accent3>
      <a:accent4>
        <a:srgbClr val="4C2C4F"/>
      </a:accent4>
      <a:accent5>
        <a:srgbClr val="8E8581"/>
      </a:accent5>
      <a:accent6>
        <a:srgbClr val="F2CC38"/>
      </a:accent6>
      <a:hlink>
        <a:srgbClr val="006880"/>
      </a:hlink>
      <a:folHlink>
        <a:srgbClr val="006880"/>
      </a:folHlink>
    </a:clrScheme>
    <a:fontScheme name="X - Ecole 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50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1_NEW_Modele_de_Presentation">
  <a:themeElements>
    <a:clrScheme name="X - Ecole Polytechnique">
      <a:dk1>
        <a:srgbClr val="000000"/>
      </a:dk1>
      <a:lt1>
        <a:srgbClr val="FFFFFF"/>
      </a:lt1>
      <a:dk2>
        <a:srgbClr val="003E5C"/>
      </a:dk2>
      <a:lt2>
        <a:srgbClr val="9B9B9B"/>
      </a:lt2>
      <a:accent1>
        <a:srgbClr val="006880"/>
      </a:accent1>
      <a:accent2>
        <a:srgbClr val="C9443E"/>
      </a:accent2>
      <a:accent3>
        <a:srgbClr val="A68B4E"/>
      </a:accent3>
      <a:accent4>
        <a:srgbClr val="4C2C4F"/>
      </a:accent4>
      <a:accent5>
        <a:srgbClr val="8E8581"/>
      </a:accent5>
      <a:accent6>
        <a:srgbClr val="F2CC38"/>
      </a:accent6>
      <a:hlink>
        <a:srgbClr val="006880"/>
      </a:hlink>
      <a:folHlink>
        <a:srgbClr val="006880"/>
      </a:folHlink>
    </a:clrScheme>
    <a:fontScheme name="X - Ecole 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500" smtClean="0"/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NEW_Modele_de_Presentation">
  <a:themeElements>
    <a:clrScheme name="X - Ecole Polytechnique">
      <a:dk1>
        <a:srgbClr val="000000"/>
      </a:dk1>
      <a:lt1>
        <a:srgbClr val="FFFFFF"/>
      </a:lt1>
      <a:dk2>
        <a:srgbClr val="003E5C"/>
      </a:dk2>
      <a:lt2>
        <a:srgbClr val="9B9B9B"/>
      </a:lt2>
      <a:accent1>
        <a:srgbClr val="006880"/>
      </a:accent1>
      <a:accent2>
        <a:srgbClr val="C9443E"/>
      </a:accent2>
      <a:accent3>
        <a:srgbClr val="A68B4E"/>
      </a:accent3>
      <a:accent4>
        <a:srgbClr val="4C2C4F"/>
      </a:accent4>
      <a:accent5>
        <a:srgbClr val="8E8581"/>
      </a:accent5>
      <a:accent6>
        <a:srgbClr val="F2CC38"/>
      </a:accent6>
      <a:hlink>
        <a:srgbClr val="006880"/>
      </a:hlink>
      <a:folHlink>
        <a:srgbClr val="006880"/>
      </a:folHlink>
    </a:clrScheme>
    <a:fontScheme name="X - Ecole Polytechnique">
      <a:majorFont>
        <a:latin typeface="Georgia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 w="6350">
          <a:solidFill>
            <a:schemeClr val="accent3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ctr">
          <a:defRPr sz="1500" smtClean="0"/>
        </a:defPPr>
      </a:lstStyle>
    </a:txDef>
  </a:objectDefaults>
  <a:extraClrSchemeLst/>
</a:theme>
</file>

<file path=ppt/theme/theme5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NEW_Modele_de_Presentation</Template>
  <TotalTime>17645</TotalTime>
  <Words>570</Words>
  <Application>Microsoft Office PowerPoint</Application>
  <PresentationFormat>On-screen Show (16:9)</PresentationFormat>
  <Paragraphs>181</Paragraphs>
  <Slides>27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Masque PPT - nouvelle identité - format 19_9-1</vt:lpstr>
      <vt:lpstr>1_NEW_Modele_de_Presentation</vt:lpstr>
      <vt:lpstr>Office テーマ</vt:lpstr>
      <vt:lpstr>NEW_Modele_de_Presentation</vt:lpstr>
      <vt:lpstr>“ASOBO”Project</vt:lpstr>
      <vt:lpstr>Team</vt:lpstr>
      <vt:lpstr>What team? Wildcats.</vt:lpstr>
      <vt:lpstr>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Fact :  Children left in cars are suffered by heat stroke </vt:lpstr>
      <vt:lpstr> Fatalities&amp; Injuries by Non-traffic incidents IN U.S(Under 15 years) </vt:lpstr>
      <vt:lpstr>PowerPoint Presentation</vt:lpstr>
      <vt:lpstr>Product:”ASOBO“  Alert parents when their babies are in danger </vt:lpstr>
      <vt:lpstr>Equipment inside “ASOBO”</vt:lpstr>
      <vt:lpstr>Input:  Measure temperature and humidity</vt:lpstr>
      <vt:lpstr>Input: Measure shock Slide </vt:lpstr>
      <vt:lpstr>ENGINEERING(Output)):  Give different alert for each level of danger </vt:lpstr>
      <vt:lpstr>Alert mail to parents</vt:lpstr>
      <vt:lpstr>Alert SMS for Authority</vt:lpstr>
      <vt:lpstr>ENGINEERING(Output)):  smart memory can predict danger                                                     and alert in advance</vt:lpstr>
      <vt:lpstr>PowerPoint Presentation</vt:lpstr>
      <vt:lpstr>Design:</vt:lpstr>
      <vt:lpstr>PowerPoint Presentation</vt:lpstr>
      <vt:lpstr>Next step </vt:lpstr>
      <vt:lpstr>PowerPoint Presentation</vt:lpstr>
      <vt:lpstr>How much does it Cost?</vt:lpstr>
      <vt:lpstr>What is WBGT index?</vt:lpstr>
    </vt:vector>
  </TitlesOfParts>
  <Company>Ecole polytechnique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École polytechnique</dc:title>
  <dc:creator>Riou Gaela (Mlle)</dc:creator>
  <cp:lastModifiedBy>Bryan Li</cp:lastModifiedBy>
  <cp:revision>894</cp:revision>
  <cp:lastPrinted>2014-09-26T16:55:26Z</cp:lastPrinted>
  <dcterms:created xsi:type="dcterms:W3CDTF">2014-01-22T13:27:02Z</dcterms:created>
  <dcterms:modified xsi:type="dcterms:W3CDTF">2016-03-18T13:03:55Z</dcterms:modified>
</cp:coreProperties>
</file>